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5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theme/theme7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6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3" r:id="rId2"/>
    <p:sldMasterId id="2147483675" r:id="rId3"/>
    <p:sldMasterId id="2147483681" r:id="rId4"/>
    <p:sldMasterId id="2147483684" r:id="rId5"/>
    <p:sldMasterId id="2147483702" r:id="rId6"/>
    <p:sldMasterId id="2147483718" r:id="rId7"/>
    <p:sldMasterId id="2147483720" r:id="rId8"/>
  </p:sldMasterIdLst>
  <p:notesMasterIdLst>
    <p:notesMasterId r:id="rId29"/>
  </p:notesMasterIdLst>
  <p:sldIdLst>
    <p:sldId id="601" r:id="rId9"/>
    <p:sldId id="647" r:id="rId10"/>
    <p:sldId id="834" r:id="rId11"/>
    <p:sldId id="688" r:id="rId12"/>
    <p:sldId id="838" r:id="rId13"/>
    <p:sldId id="812" r:id="rId14"/>
    <p:sldId id="680" r:id="rId15"/>
    <p:sldId id="634" r:id="rId16"/>
    <p:sldId id="691" r:id="rId17"/>
    <p:sldId id="692" r:id="rId18"/>
    <p:sldId id="695" r:id="rId19"/>
    <p:sldId id="814" r:id="rId20"/>
    <p:sldId id="823" r:id="rId21"/>
    <p:sldId id="632" r:id="rId22"/>
    <p:sldId id="830" r:id="rId23"/>
    <p:sldId id="588" r:id="rId24"/>
    <p:sldId id="825" r:id="rId25"/>
    <p:sldId id="837" r:id="rId26"/>
    <p:sldId id="836" r:id="rId27"/>
    <p:sldId id="83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B43C"/>
    <a:srgbClr val="80CE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38"/>
    <p:restoredTop sz="96327"/>
  </p:normalViewPr>
  <p:slideViewPr>
    <p:cSldViewPr snapToGrid="0" snapToObjects="1">
      <p:cViewPr varScale="1">
        <p:scale>
          <a:sx n="102" d="100"/>
          <a:sy n="102" d="100"/>
        </p:scale>
        <p:origin x="192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presProps" Target="presProps.xml"/><Relationship Id="rId8" Type="http://schemas.openxmlformats.org/officeDocument/2006/relationships/slideMaster" Target="slideMasters/slideMaster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DA5755-A386-5044-BC69-23E587C41C94}" type="datetimeFigureOut">
              <a:rPr lang="en-US" smtClean="0"/>
              <a:t>9/8/22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2EFA9C-B802-644B-8800-31CEB8DBF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80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A65B862-A16B-F040-8F2F-AA0FCF6E34D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7ECE4C-608C-1046-9BA5-598B12F1CBE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9/8/22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608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26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129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26" y="1435104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EBEAA8-F5EA-3241-AF58-7F143472CB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692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415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8BE2A4-2152-C44E-928E-F55CDA4F26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7861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12D26B-0FE5-FC45-8A07-E791CF3C57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8197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530D3F-0F34-494C-ADAD-2222A03F64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07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9/8/22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4699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504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9/8/22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532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505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9/8/22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6093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9/8/22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921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50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9/8/22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3597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34632E8-D1C9-451D-8581-60030C1D3889}"/>
              </a:ext>
            </a:extLst>
          </p:cNvPr>
          <p:cNvSpPr/>
          <p:nvPr userDrawn="1"/>
        </p:nvSpPr>
        <p:spPr>
          <a:xfrm>
            <a:off x="515941" y="908976"/>
            <a:ext cx="1710019" cy="4500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09540" y="6399033"/>
            <a:ext cx="2656963" cy="335080"/>
          </a:xfrm>
        </p:spPr>
        <p:txBody>
          <a:bodyPr/>
          <a:lstStyle/>
          <a:p>
            <a:fld id="{2634586E-8A7E-5E43-90F8-5F1B4FCF17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578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505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9/8/22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3828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5816" y="492126"/>
            <a:ext cx="10567987" cy="864212"/>
          </a:xfrm>
        </p:spPr>
        <p:txBody>
          <a:bodyPr lIns="0" tIns="0" rIns="0" bIns="0" anchor="t" anchorCtr="0">
            <a:normAutofit/>
          </a:bodyPr>
          <a:lstStyle>
            <a:lvl1pPr>
              <a:defRPr sz="320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92816" y="1528763"/>
            <a:ext cx="10567987" cy="4351339"/>
          </a:xfrm>
        </p:spPr>
        <p:txBody>
          <a:bodyPr lIns="0" tIns="0" rIns="0" bIns="0"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E7275E8-CDF8-42A1-852B-893DB9E9C030}"/>
              </a:ext>
            </a:extLst>
          </p:cNvPr>
          <p:cNvSpPr txBox="1">
            <a:spLocks/>
          </p:cNvSpPr>
          <p:nvPr userDrawn="1"/>
        </p:nvSpPr>
        <p:spPr>
          <a:xfrm>
            <a:off x="10070358" y="6393916"/>
            <a:ext cx="13698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634586E-8A7E-5E43-90F8-5F1B4FCF17F0}" type="slidenum">
              <a:rPr lang="de-DE" sz="1200" smtClean="0">
                <a:solidFill>
                  <a:schemeClr val="accent1"/>
                </a:solidFill>
              </a:rPr>
              <a:pPr algn="r"/>
              <a:t>‹#›</a:t>
            </a:fld>
            <a:endParaRPr lang="de-DE" sz="12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122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85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L 2020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44117A-FE07-421C-88A9-B9D6182CB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6" y="492127"/>
            <a:ext cx="10560645" cy="839727"/>
          </a:xfrm>
        </p:spPr>
        <p:txBody>
          <a:bodyPr lIns="0" tIns="0" rIns="0" bIns="0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B68193F-E4D3-4EE7-B24D-904E423927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49100" y="6399036"/>
            <a:ext cx="2656963" cy="360005"/>
          </a:xfrm>
        </p:spPr>
        <p:txBody>
          <a:bodyPr/>
          <a:lstStyle/>
          <a:p>
            <a:fld id="{2634586E-8A7E-5E43-90F8-5F1B4FCF17F0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15931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5818" y="1709742"/>
            <a:ext cx="10561639" cy="2799273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85818" y="4589468"/>
            <a:ext cx="10561639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0185344-D983-47D7-B7BA-9DDAA4A02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82898" y="6393916"/>
            <a:ext cx="1283607" cy="365125"/>
          </a:xfrm>
        </p:spPr>
        <p:txBody>
          <a:bodyPr/>
          <a:lstStyle/>
          <a:p>
            <a:fld id="{2634586E-8A7E-5E43-90F8-5F1B4FCF17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94986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5818" y="492125"/>
            <a:ext cx="10555287" cy="823912"/>
          </a:xfrm>
        </p:spPr>
        <p:txBody>
          <a:bodyPr lIns="0" tIns="0" rIns="0" bIns="0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85815" y="1528766"/>
            <a:ext cx="4964112" cy="809625"/>
          </a:xfrm>
        </p:spPr>
        <p:txBody>
          <a:bodyPr lIns="0" tIns="0" rIns="0" bIns="0" anchor="t" anchorCtr="0"/>
          <a:lstStyle>
            <a:lvl1pPr marL="0" indent="0">
              <a:buNone/>
              <a:defRPr sz="2400" b="1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785816" y="2505076"/>
            <a:ext cx="4964113" cy="3684587"/>
          </a:xfrm>
        </p:spPr>
        <p:txBody>
          <a:bodyPr lIns="0" tIns="0" rIns="0" bIns="0"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442081" y="1528766"/>
            <a:ext cx="4913841" cy="809625"/>
          </a:xfrm>
        </p:spPr>
        <p:txBody>
          <a:bodyPr lIns="0" tIns="0" rIns="0" bIns="0" anchor="t" anchorCtr="0"/>
          <a:lstStyle>
            <a:lvl1pPr marL="0" indent="0">
              <a:buNone/>
              <a:defRPr sz="2400" b="1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442077" y="2505076"/>
            <a:ext cx="4913843" cy="3684587"/>
          </a:xfrm>
        </p:spPr>
        <p:txBody>
          <a:bodyPr lIns="0" tIns="0" rIns="0" bIns="0"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1DAA4F5-5EDF-4210-B156-E5D8DFF3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82898" y="6393916"/>
            <a:ext cx="1283607" cy="365125"/>
          </a:xfrm>
        </p:spPr>
        <p:txBody>
          <a:bodyPr/>
          <a:lstStyle/>
          <a:p>
            <a:fld id="{2634586E-8A7E-5E43-90F8-5F1B4FCF17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89597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5816" y="492127"/>
            <a:ext cx="10550835" cy="8397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1D5F4CD-2F72-4409-BE11-A3A8A6365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82898" y="6393916"/>
            <a:ext cx="1323167" cy="365125"/>
          </a:xfrm>
        </p:spPr>
        <p:txBody>
          <a:bodyPr/>
          <a:lstStyle/>
          <a:p>
            <a:fld id="{2634586E-8A7E-5E43-90F8-5F1B4FCF17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16782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9983960" y="6388448"/>
            <a:ext cx="1422105" cy="370593"/>
          </a:xfrm>
        </p:spPr>
        <p:txBody>
          <a:bodyPr/>
          <a:lstStyle/>
          <a:p>
            <a:fld id="{2634586E-8A7E-5E43-90F8-5F1B4FCF17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42045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7201" y="492128"/>
            <a:ext cx="9448849" cy="68685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785816" y="1898985"/>
            <a:ext cx="4590179" cy="397000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de-DE"/>
              <a:t>Mastertextformat bearbeiten -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</a:t>
            </a:r>
            <a:r>
              <a:rPr lang="de-DE" err="1"/>
              <a:t>erat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r>
              <a:rPr lang="de-DE"/>
              <a:t>. </a:t>
            </a:r>
          </a:p>
          <a:p>
            <a:pPr lvl="0"/>
            <a:endParaRPr lang="de-DE"/>
          </a:p>
          <a:p>
            <a:pPr lvl="0"/>
            <a:r>
              <a:rPr lang="de-DE"/>
              <a:t>At </a:t>
            </a:r>
            <a:r>
              <a:rPr lang="de-DE" err="1"/>
              <a:t>vero</a:t>
            </a:r>
            <a:r>
              <a:rPr lang="de-DE"/>
              <a:t> </a:t>
            </a:r>
            <a:r>
              <a:rPr lang="de-DE" err="1"/>
              <a:t>eos</a:t>
            </a:r>
            <a:r>
              <a:rPr lang="de-DE"/>
              <a:t> et </a:t>
            </a:r>
            <a:r>
              <a:rPr lang="de-DE" err="1"/>
              <a:t>accusam</a:t>
            </a:r>
            <a:r>
              <a:rPr lang="de-DE"/>
              <a:t> et </a:t>
            </a:r>
            <a:r>
              <a:rPr lang="de-DE" err="1"/>
              <a:t>justo</a:t>
            </a:r>
            <a:r>
              <a:rPr lang="de-DE"/>
              <a:t> </a:t>
            </a:r>
            <a:r>
              <a:rPr lang="de-DE" err="1"/>
              <a:t>duo</a:t>
            </a:r>
            <a:r>
              <a:rPr lang="de-DE"/>
              <a:t> </a:t>
            </a:r>
            <a:r>
              <a:rPr lang="de-DE" err="1"/>
              <a:t>dolores</a:t>
            </a:r>
            <a:r>
              <a:rPr lang="de-DE"/>
              <a:t> et </a:t>
            </a:r>
            <a:r>
              <a:rPr lang="de-DE" err="1"/>
              <a:t>ea</a:t>
            </a:r>
            <a:r>
              <a:rPr lang="de-DE"/>
              <a:t> </a:t>
            </a:r>
            <a:r>
              <a:rPr lang="de-DE" err="1"/>
              <a:t>rebum</a:t>
            </a:r>
            <a:r>
              <a:rPr lang="de-DE"/>
              <a:t>. Stet </a:t>
            </a:r>
            <a:r>
              <a:rPr lang="de-DE" err="1"/>
              <a:t>clita</a:t>
            </a:r>
            <a:r>
              <a:rPr lang="de-DE"/>
              <a:t> </a:t>
            </a:r>
            <a:r>
              <a:rPr lang="de-DE" err="1"/>
              <a:t>kasd</a:t>
            </a:r>
            <a:r>
              <a:rPr lang="de-DE"/>
              <a:t> </a:t>
            </a:r>
            <a:r>
              <a:rPr lang="de-DE" err="1"/>
              <a:t>gubergren</a:t>
            </a:r>
            <a:r>
              <a:rPr lang="de-DE"/>
              <a:t>, </a:t>
            </a:r>
            <a:r>
              <a:rPr lang="de-DE" err="1"/>
              <a:t>no</a:t>
            </a:r>
            <a:r>
              <a:rPr lang="de-DE"/>
              <a:t> </a:t>
            </a:r>
            <a:r>
              <a:rPr lang="de-DE" err="1"/>
              <a:t>sea</a:t>
            </a:r>
            <a:r>
              <a:rPr lang="de-DE"/>
              <a:t> </a:t>
            </a:r>
            <a:r>
              <a:rPr lang="de-DE" err="1"/>
              <a:t>takimata</a:t>
            </a:r>
            <a:r>
              <a:rPr lang="de-DE"/>
              <a:t> sanctus </a:t>
            </a:r>
            <a:r>
              <a:rPr lang="de-DE" err="1"/>
              <a:t>est</a:t>
            </a:r>
            <a:r>
              <a:rPr lang="de-DE"/>
              <a:t>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.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</a:t>
            </a:r>
            <a:r>
              <a:rPr lang="de-DE" err="1"/>
              <a:t>erat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r>
              <a:rPr lang="de-DE"/>
              <a:t>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B2E78FE-9C88-49E6-AD0F-15F6E1770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82898" y="6393916"/>
            <a:ext cx="1323167" cy="365125"/>
          </a:xfrm>
        </p:spPr>
        <p:txBody>
          <a:bodyPr/>
          <a:lstStyle/>
          <a:p>
            <a:fld id="{2634586E-8A7E-5E43-90F8-5F1B4FCF17F0}" type="slidenum">
              <a:rPr lang="de-DE" smtClean="0"/>
              <a:t>‹#›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6BCACF4-E68B-4D97-9046-9FFABD1A98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0"/>
          <a:stretch/>
        </p:blipFill>
        <p:spPr>
          <a:xfrm>
            <a:off x="5749925" y="1898985"/>
            <a:ext cx="5616576" cy="3970004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AF79056-1B19-41FB-A1FD-C9C063217E0A}"/>
              </a:ext>
            </a:extLst>
          </p:cNvPr>
          <p:cNvSpPr/>
          <p:nvPr userDrawn="1"/>
        </p:nvSpPr>
        <p:spPr>
          <a:xfrm>
            <a:off x="6096004" y="4779013"/>
            <a:ext cx="3150035" cy="8100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rIns="144000" rtlCol="0" anchor="ctr"/>
          <a:lstStyle/>
          <a:p>
            <a:pPr algn="l"/>
            <a:r>
              <a:rPr lang="de-DE" sz="1800"/>
              <a:t>Cool </a:t>
            </a:r>
            <a:r>
              <a:rPr lang="de-DE" sz="1800" err="1"/>
              <a:t>stuff</a:t>
            </a:r>
            <a:r>
              <a:rPr lang="de-DE" sz="1800"/>
              <a:t> </a:t>
            </a:r>
            <a:r>
              <a:rPr lang="de-DE" sz="1800" err="1"/>
              <a:t>image</a:t>
            </a:r>
            <a:r>
              <a:rPr lang="de-DE" sz="1800"/>
              <a:t> </a:t>
            </a:r>
            <a:r>
              <a:rPr lang="de-DE" sz="1800" err="1"/>
              <a:t>explain</a:t>
            </a:r>
            <a:r>
              <a:rPr lang="de-DE" sz="1800"/>
              <a:t> </a:t>
            </a:r>
            <a:r>
              <a:rPr lang="de-DE" sz="1800" err="1"/>
              <a:t>to</a:t>
            </a:r>
            <a:r>
              <a:rPr lang="de-DE" sz="1800"/>
              <a:t> </a:t>
            </a:r>
            <a:r>
              <a:rPr lang="de-DE" sz="1800" err="1"/>
              <a:t>provide</a:t>
            </a:r>
            <a:r>
              <a:rPr lang="de-DE" sz="1800"/>
              <a:t> </a:t>
            </a:r>
            <a:r>
              <a:rPr lang="de-DE" sz="1800" err="1"/>
              <a:t>information</a:t>
            </a:r>
            <a:endParaRPr lang="de-DE" sz="1800"/>
          </a:p>
        </p:txBody>
      </p:sp>
    </p:spTree>
    <p:extLst>
      <p:ext uri="{BB962C8B-B14F-4D97-AF65-F5344CB8AC3E}">
        <p14:creationId xmlns:p14="http://schemas.microsoft.com/office/powerpoint/2010/main" val="7626630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C93041-39BD-4C68-A55E-7D4721EE45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4586E-8A7E-5E43-90F8-5F1B4FCF17F0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13B3F5F0-5F2A-41D0-8186-FDADBE43F1E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4" b="894"/>
          <a:stretch/>
        </p:blipFill>
        <p:spPr bwMode="auto">
          <a:xfrm>
            <a:off x="0" y="1"/>
            <a:ext cx="12192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hteck 8">
            <a:extLst>
              <a:ext uri="{FF2B5EF4-FFF2-40B4-BE49-F238E27FC236}">
                <a16:creationId xmlns:a16="http://schemas.microsoft.com/office/drawing/2014/main" id="{E4FE25AB-D492-4C86-99E1-BF306E7A1B9F}"/>
              </a:ext>
            </a:extLst>
          </p:cNvPr>
          <p:cNvSpPr/>
          <p:nvPr userDrawn="1"/>
        </p:nvSpPr>
        <p:spPr>
          <a:xfrm>
            <a:off x="785818" y="1108305"/>
            <a:ext cx="950551" cy="863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0CB33E7-AFC2-4535-A31E-A9A6A9E72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56676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2">
            <a:extLst>
              <a:ext uri="{FF2B5EF4-FFF2-40B4-BE49-F238E27FC236}">
                <a16:creationId xmlns:a16="http://schemas.microsoft.com/office/drawing/2014/main" id="{F5489FFE-6D52-4CF1-8174-4F730DF37F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02" y="-72490"/>
            <a:ext cx="12295203" cy="6930491"/>
          </a:xfrm>
          <a:prstGeom prst="rect">
            <a:avLst/>
          </a:prstGeom>
        </p:spPr>
      </p:pic>
      <p:sp>
        <p:nvSpPr>
          <p:cNvPr id="62467" name="Rectangle 15"/>
          <p:cNvSpPr>
            <a:spLocks noGrp="1" noChangeArrowheads="1"/>
          </p:cNvSpPr>
          <p:nvPr>
            <p:ph type="ctrTitle"/>
          </p:nvPr>
        </p:nvSpPr>
        <p:spPr>
          <a:xfrm>
            <a:off x="785816" y="1528764"/>
            <a:ext cx="6030195" cy="4060261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altLang="de-DE" noProof="0"/>
              <a:t>Titelmasterformat durch Klicken bearbeiten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68EDBDAB-AA35-42FF-9EDB-1A84CFD34A2A}"/>
              </a:ext>
            </a:extLst>
          </p:cNvPr>
          <p:cNvSpPr txBox="1">
            <a:spLocks/>
          </p:cNvSpPr>
          <p:nvPr userDrawn="1"/>
        </p:nvSpPr>
        <p:spPr>
          <a:xfrm>
            <a:off x="785816" y="492127"/>
            <a:ext cx="10550835" cy="83972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r>
              <a:rPr lang="de-DE" sz="3200"/>
              <a:t>Mastertitelformat bearbeiten</a:t>
            </a:r>
          </a:p>
        </p:txBody>
      </p:sp>
      <p:sp>
        <p:nvSpPr>
          <p:cNvPr id="6" name="Rechteck 8">
            <a:extLst>
              <a:ext uri="{FF2B5EF4-FFF2-40B4-BE49-F238E27FC236}">
                <a16:creationId xmlns:a16="http://schemas.microsoft.com/office/drawing/2014/main" id="{2B3FF343-B384-427D-A25A-9CCCD82E92BD}"/>
              </a:ext>
            </a:extLst>
          </p:cNvPr>
          <p:cNvSpPr/>
          <p:nvPr userDrawn="1"/>
        </p:nvSpPr>
        <p:spPr>
          <a:xfrm>
            <a:off x="785818" y="1108305"/>
            <a:ext cx="950551" cy="863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4AC291F2-092C-43D8-BDFD-2C7D397DA88D}"/>
              </a:ext>
            </a:extLst>
          </p:cNvPr>
          <p:cNvSpPr txBox="1">
            <a:spLocks/>
          </p:cNvSpPr>
          <p:nvPr userDrawn="1"/>
        </p:nvSpPr>
        <p:spPr>
          <a:xfrm>
            <a:off x="787201" y="492128"/>
            <a:ext cx="9448849" cy="68685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r>
              <a:rPr lang="de-DE" sz="320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002472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5FAB9-2662-4596-9BCF-25C915272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CAB23-FD88-44AA-93BC-FE099AE42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4586E-8A7E-5E43-90F8-5F1B4FCF17F0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4" name="Grafik 8">
            <a:extLst>
              <a:ext uri="{FF2B5EF4-FFF2-40B4-BE49-F238E27FC236}">
                <a16:creationId xmlns:a16="http://schemas.microsoft.com/office/drawing/2014/main" id="{5D9A79C5-605D-45B4-96E4-6C75FB336D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82"/>
          <a:stretch/>
        </p:blipFill>
        <p:spPr>
          <a:xfrm>
            <a:off x="0" y="1"/>
            <a:ext cx="12192000" cy="685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195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504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609585" indent="0" algn="ctr">
              <a:buNone/>
              <a:defRPr/>
            </a:lvl2pPr>
            <a:lvl3pPr marL="1219170" indent="0" algn="ctr">
              <a:buNone/>
              <a:defRPr/>
            </a:lvl3pPr>
            <a:lvl4pPr marL="1828754" indent="0" algn="ctr">
              <a:buNone/>
              <a:defRPr/>
            </a:lvl4pPr>
            <a:lvl5pPr marL="2438339" indent="0" algn="ctr">
              <a:buNone/>
              <a:defRPr/>
            </a:lvl5pPr>
            <a:lvl6pPr marL="3047924" indent="0" algn="ctr">
              <a:buNone/>
              <a:defRPr/>
            </a:lvl6pPr>
            <a:lvl7pPr marL="3657509" indent="0" algn="ctr">
              <a:buNone/>
              <a:defRPr/>
            </a:lvl7pPr>
            <a:lvl8pPr marL="4267093" indent="0" algn="ctr">
              <a:buNone/>
              <a:defRPr/>
            </a:lvl8pPr>
            <a:lvl9pPr marL="4876678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3F74CA-6666-AB4C-A184-43E9117CB2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69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34962-5EC3-46CA-8030-5FCAA6D3C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EFCF75-E861-4FB3-B166-9ED2553D2E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4586E-8A7E-5E43-90F8-5F1B4FCF17F0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4" name="Grafik 8">
            <a:extLst>
              <a:ext uri="{FF2B5EF4-FFF2-40B4-BE49-F238E27FC236}">
                <a16:creationId xmlns:a16="http://schemas.microsoft.com/office/drawing/2014/main" id="{1810D33E-BBBA-49AE-9DD8-3EA41CB773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" t="10700" r="1700" b="937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852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641F8-6B32-49A8-AD4B-B756A817D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B5E86D-E093-49AA-8079-43CEA3792A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4586E-8A7E-5E43-90F8-5F1B4FCF17F0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949AA285-3FDD-4EA8-910E-6ED102C027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5" r="1184" b="-313"/>
          <a:stretch/>
        </p:blipFill>
        <p:spPr>
          <a:xfrm>
            <a:off x="1" y="0"/>
            <a:ext cx="12192000" cy="68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907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2">
            <a:extLst>
              <a:ext uri="{FF2B5EF4-FFF2-40B4-BE49-F238E27FC236}">
                <a16:creationId xmlns:a16="http://schemas.microsoft.com/office/drawing/2014/main" id="{F5489FFE-6D52-4CF1-8174-4F730DF37F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02" y="-72489"/>
            <a:ext cx="12295203" cy="6930489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8EDBDAB-AA35-42FF-9EDB-1A84CFD34A2A}"/>
              </a:ext>
            </a:extLst>
          </p:cNvPr>
          <p:cNvSpPr txBox="1">
            <a:spLocks/>
          </p:cNvSpPr>
          <p:nvPr userDrawn="1"/>
        </p:nvSpPr>
        <p:spPr>
          <a:xfrm>
            <a:off x="785816" y="492127"/>
            <a:ext cx="10550835" cy="83972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r>
              <a:rPr lang="de-DE" sz="3200"/>
              <a:t>Mastertitelformat bearbeiten</a:t>
            </a:r>
          </a:p>
        </p:txBody>
      </p:sp>
      <p:sp>
        <p:nvSpPr>
          <p:cNvPr id="6" name="Rechteck 8">
            <a:extLst>
              <a:ext uri="{FF2B5EF4-FFF2-40B4-BE49-F238E27FC236}">
                <a16:creationId xmlns:a16="http://schemas.microsoft.com/office/drawing/2014/main" id="{2B3FF343-B384-427D-A25A-9CCCD82E92BD}"/>
              </a:ext>
            </a:extLst>
          </p:cNvPr>
          <p:cNvSpPr/>
          <p:nvPr userDrawn="1"/>
        </p:nvSpPr>
        <p:spPr>
          <a:xfrm>
            <a:off x="785818" y="1108305"/>
            <a:ext cx="950551" cy="863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4AC291F2-092C-43D8-BDFD-2C7D397DA88D}"/>
              </a:ext>
            </a:extLst>
          </p:cNvPr>
          <p:cNvSpPr txBox="1">
            <a:spLocks/>
          </p:cNvSpPr>
          <p:nvPr userDrawn="1"/>
        </p:nvSpPr>
        <p:spPr>
          <a:xfrm>
            <a:off x="787201" y="492128"/>
            <a:ext cx="9448849" cy="68685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r>
              <a:rPr lang="de-DE" sz="3200"/>
              <a:t>Mastertitelformat bearbeiten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30299F-6EBD-48AE-80EB-4899A23D75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4586E-8A7E-5E43-90F8-5F1B4FCF17F0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7BA347C5-7CD6-40E3-8D52-1BA9C17BF10E}"/>
              </a:ext>
            </a:extLst>
          </p:cNvPr>
          <p:cNvSpPr txBox="1">
            <a:spLocks/>
          </p:cNvSpPr>
          <p:nvPr userDrawn="1"/>
        </p:nvSpPr>
        <p:spPr>
          <a:xfrm>
            <a:off x="785818" y="492125"/>
            <a:ext cx="10555287" cy="82391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r>
              <a:rPr lang="de-DE" sz="3200" dirty="0"/>
              <a:t>bearbeiten</a:t>
            </a:r>
          </a:p>
        </p:txBody>
      </p:sp>
      <p:sp>
        <p:nvSpPr>
          <p:cNvPr id="13" name="Inhaltsplatzhalter 5">
            <a:extLst>
              <a:ext uri="{FF2B5EF4-FFF2-40B4-BE49-F238E27FC236}">
                <a16:creationId xmlns:a16="http://schemas.microsoft.com/office/drawing/2014/main" id="{652B2132-4339-4525-99F9-CB1952D9F8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42077" y="2505076"/>
            <a:ext cx="4913843" cy="3684587"/>
          </a:xfrm>
        </p:spPr>
        <p:txBody>
          <a:bodyPr lIns="0" tIns="0" rIns="0" bIns="0"/>
          <a:lstStyle>
            <a:lvl1pPr>
              <a:buClr>
                <a:srgbClr val="ED7D31"/>
              </a:buClr>
              <a:defRPr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buClr>
                <a:srgbClr val="ED7D31"/>
              </a:buClr>
              <a:defRPr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>
              <a:buClr>
                <a:srgbClr val="ED7D31"/>
              </a:buClr>
              <a:defRPr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>
              <a:buClr>
                <a:srgbClr val="ED7D31"/>
              </a:buClr>
              <a:defRPr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2114452" indent="-285744">
              <a:buClr>
                <a:srgbClr val="ED7D3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Inhaltsplatzhalter 5">
            <a:extLst>
              <a:ext uri="{FF2B5EF4-FFF2-40B4-BE49-F238E27FC236}">
                <a16:creationId xmlns:a16="http://schemas.microsoft.com/office/drawing/2014/main" id="{38B4FB15-140D-45E8-9609-C3A0CA3820D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26881" y="2505075"/>
            <a:ext cx="4913843" cy="3684587"/>
          </a:xfrm>
        </p:spPr>
        <p:txBody>
          <a:bodyPr lIns="0" tIns="0" rIns="0" bIns="0"/>
          <a:lstStyle>
            <a:lvl1pPr>
              <a:buClr>
                <a:srgbClr val="ED7D31"/>
              </a:buClr>
              <a:defRPr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buClr>
                <a:srgbClr val="ED7D31"/>
              </a:buClr>
              <a:defRPr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>
              <a:buClr>
                <a:srgbClr val="ED7D31"/>
              </a:buClr>
              <a:defRPr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>
              <a:buClr>
                <a:srgbClr val="ED7D31"/>
              </a:buClr>
              <a:defRPr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2114452" indent="-285744">
              <a:buClr>
                <a:srgbClr val="ED7D3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1635732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165576-FF17-4337-955A-AA6555D25D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4586E-8A7E-5E43-90F8-5F1B4FCF17F0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1C34AC-5133-4734-9698-85648B803B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9" b="1181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Rechteck 8">
            <a:extLst>
              <a:ext uri="{FF2B5EF4-FFF2-40B4-BE49-F238E27FC236}">
                <a16:creationId xmlns:a16="http://schemas.microsoft.com/office/drawing/2014/main" id="{EDD22620-35CC-4AB5-A460-E5830499E25C}"/>
              </a:ext>
            </a:extLst>
          </p:cNvPr>
          <p:cNvSpPr/>
          <p:nvPr userDrawn="1"/>
        </p:nvSpPr>
        <p:spPr>
          <a:xfrm>
            <a:off x="785818" y="1108305"/>
            <a:ext cx="950551" cy="863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CEBE80-998C-4BA2-AF17-32AF022E7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109840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190643" y="1151975"/>
            <a:ext cx="9810751" cy="232171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190643" y="3536188"/>
            <a:ext cx="9810751" cy="79474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49"/>
            </a:lvl1pPr>
            <a:lvl2pPr marL="0" indent="160713" algn="ctr">
              <a:spcBef>
                <a:spcPts val="0"/>
              </a:spcBef>
              <a:buSzTx/>
              <a:buNone/>
              <a:defRPr sz="2249"/>
            </a:lvl2pPr>
            <a:lvl3pPr marL="0" indent="321427" algn="ctr">
              <a:spcBef>
                <a:spcPts val="0"/>
              </a:spcBef>
              <a:buSzTx/>
              <a:buNone/>
              <a:defRPr sz="2249"/>
            </a:lvl3pPr>
            <a:lvl4pPr marL="0" indent="482139" algn="ctr">
              <a:spcBef>
                <a:spcPts val="0"/>
              </a:spcBef>
              <a:buSzTx/>
              <a:buNone/>
              <a:defRPr sz="2249"/>
            </a:lvl4pPr>
            <a:lvl5pPr marL="0" indent="642852" algn="ctr">
              <a:spcBef>
                <a:spcPts val="0"/>
              </a:spcBef>
              <a:buSzTx/>
              <a:buNone/>
              <a:defRPr sz="2249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7199035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9/8/22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96824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50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9/8/22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8780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2273A1-24EC-2B42-A0A2-5B4C3266A6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84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/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96E157-2AF5-0340-B1BB-DD8DDDFB38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177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71B612-5346-6E43-965B-372D88608B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448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EA37A0-833C-CF4B-947D-0F231E84D9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797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D5DFCC-252B-6D4F-A205-57209A4F28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484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939B64-491C-1045-A700-68A99BEFDC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649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4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70"/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609570"/>
              <a:t>9/8/22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70"/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6095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0513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ctr" defTabSz="60957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8" indent="-457178" algn="l" defTabSz="609570" rtl="0" eaLnBrk="1" latinLnBrk="0" hangingPunct="1">
        <a:spcBef>
          <a:spcPct val="20000"/>
        </a:spcBef>
        <a:buFont typeface="Arial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50" indent="-380981" algn="l" defTabSz="609570" rtl="0" eaLnBrk="1" latinLnBrk="0" hangingPunct="1">
        <a:spcBef>
          <a:spcPct val="20000"/>
        </a:spcBef>
        <a:buFont typeface="Arial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25" indent="-304784" algn="l" defTabSz="60957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93" indent="-304784" algn="l" defTabSz="609570" rtl="0" eaLnBrk="1" latinLnBrk="0" hangingPunct="1">
        <a:spcBef>
          <a:spcPct val="20000"/>
        </a:spcBef>
        <a:buFont typeface="Arial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2" indent="-304784" algn="l" defTabSz="609570" rtl="0" eaLnBrk="1" latinLnBrk="0" hangingPunct="1">
        <a:spcBef>
          <a:spcPct val="20000"/>
        </a:spcBef>
        <a:buFont typeface="Arial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9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867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67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867"/>
            </a:lvl1pPr>
          </a:lstStyle>
          <a:p>
            <a:pPr>
              <a:defRPr/>
            </a:pPr>
            <a:fld id="{50B69FBE-9FA0-0B43-9AC9-B5EA79A877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523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" charset="0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" charset="0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" charset="0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" charset="0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Char char="•"/>
        <a:defRPr sz="4267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Char char="–"/>
        <a:defRPr sz="3733">
          <a:solidFill>
            <a:schemeClr val="tx1"/>
          </a:solidFill>
          <a:latin typeface="+mn-lt"/>
          <a:ea typeface="ＭＳ Ｐゴシック" charset="-128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Char char="–"/>
        <a:defRPr sz="2667">
          <a:solidFill>
            <a:schemeClr val="tx1"/>
          </a:solidFill>
          <a:latin typeface="+mn-lt"/>
          <a:ea typeface="ＭＳ Ｐゴシック" charset="-128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  <a:ea typeface="ＭＳ Ｐゴシック" charset="-128"/>
        </a:defRPr>
      </a:lvl5pPr>
      <a:lvl6pPr marL="3352716" indent="-304792" algn="l" rtl="0" fontAlgn="base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  <a:ea typeface="ＭＳ Ｐゴシック" charset="-128"/>
        </a:defRPr>
      </a:lvl6pPr>
      <a:lvl7pPr marL="3962301" indent="-304792" algn="l" rtl="0" fontAlgn="base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  <a:ea typeface="ＭＳ Ｐゴシック" charset="-128"/>
        </a:defRPr>
      </a:lvl7pPr>
      <a:lvl8pPr marL="4571886" indent="-304792" algn="l" rtl="0" fontAlgn="base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  <a:ea typeface="ＭＳ Ｐゴシック" charset="-128"/>
        </a:defRPr>
      </a:lvl8pPr>
      <a:lvl9pPr marL="5181470" indent="-304792" algn="l" rtl="0" fontAlgn="base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609585"/>
              <a:t>9/8/22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609585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1807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70"/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609570"/>
              <a:t>9/8/22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70"/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6095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5377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ctr" defTabSz="6095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8" indent="-457178" algn="l" defTabSz="609570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50" indent="-380981" algn="l" defTabSz="609570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25" indent="-304784" algn="l" defTabSz="60957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93" indent="-304784" algn="l" defTabSz="609570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2" indent="-304784" algn="l" defTabSz="609570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55"/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609555"/>
              <a:t>9/8/22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55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55"/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609555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0713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</p:sldLayoutIdLst>
  <p:txStyles>
    <p:titleStyle>
      <a:lvl1pPr algn="ctr" defTabSz="609555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67" indent="-457167" algn="l" defTabSz="609555" rtl="0" eaLnBrk="1" latinLnBrk="0" hangingPunct="1">
        <a:spcBef>
          <a:spcPct val="20000"/>
        </a:spcBef>
        <a:buFont typeface="Arial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26" indent="-380972" algn="l" defTabSz="609555" rtl="0" eaLnBrk="1" latinLnBrk="0" hangingPunct="1">
        <a:spcBef>
          <a:spcPct val="20000"/>
        </a:spcBef>
        <a:buFont typeface="Arial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887" indent="-304776" algn="l" defTabSz="60955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40" indent="-304776" algn="l" defTabSz="609555" rtl="0" eaLnBrk="1" latinLnBrk="0" hangingPunct="1">
        <a:spcBef>
          <a:spcPct val="20000"/>
        </a:spcBef>
        <a:buFont typeface="Arial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994" indent="-304776" algn="l" defTabSz="609555" rtl="0" eaLnBrk="1" latinLnBrk="0" hangingPunct="1">
        <a:spcBef>
          <a:spcPct val="20000"/>
        </a:spcBef>
        <a:buFont typeface="Arial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C1032264-8667-451F-8B92-D6E1F44DDAE9}"/>
              </a:ext>
            </a:extLst>
          </p:cNvPr>
          <p:cNvSpPr/>
          <p:nvPr userDrawn="1"/>
        </p:nvSpPr>
        <p:spPr>
          <a:xfrm>
            <a:off x="785818" y="1108305"/>
            <a:ext cx="950551" cy="863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785815" y="492127"/>
            <a:ext cx="10550836" cy="83972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85816" y="1528763"/>
            <a:ext cx="10574987" cy="435133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09540" y="6399036"/>
            <a:ext cx="2656963" cy="36000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2634586E-8A7E-5E43-90F8-5F1B4FCF17F0}" type="slidenum">
              <a:rPr lang="de-DE" smtClean="0"/>
              <a:pPr/>
              <a:t>‹#›</a:t>
            </a:fld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2BCF7119-1C35-4717-A0FB-D531839D027A}"/>
              </a:ext>
            </a:extLst>
          </p:cNvPr>
          <p:cNvCxnSpPr>
            <a:cxnSpLocks/>
          </p:cNvCxnSpPr>
          <p:nvPr userDrawn="1"/>
        </p:nvCxnSpPr>
        <p:spPr>
          <a:xfrm>
            <a:off x="785941" y="6372033"/>
            <a:ext cx="10541000" cy="0"/>
          </a:xfrm>
          <a:prstGeom prst="line">
            <a:avLst/>
          </a:prstGeom>
          <a:ln w="349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1942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accent1"/>
          </a:solidFill>
          <a:latin typeface="Roboto Light" panose="02000000000000000000" pitchFamily="2" charset="0"/>
          <a:ea typeface="Roboto Light" panose="02000000000000000000" pitchFamily="2" charset="0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85766" indent="-228589" algn="l" defTabSz="914354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142942" indent="-228589" algn="l" defTabSz="914354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600120" indent="-228589" algn="l" defTabSz="914354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2057298" indent="-228589" algn="l" defTabSz="914354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95">
          <p15:clr>
            <a:srgbClr val="F26B43"/>
          </p15:clr>
        </p15:guide>
        <p15:guide id="2" pos="7160">
          <p15:clr>
            <a:srgbClr val="F26B43"/>
          </p15:clr>
        </p15:guide>
        <p15:guide id="3" pos="3623">
          <p15:clr>
            <a:srgbClr val="F26B43"/>
          </p15:clr>
        </p15:guide>
        <p15:guide id="4" pos="4059">
          <p15:clr>
            <a:srgbClr val="F26B43"/>
          </p15:clr>
        </p15:guide>
        <p15:guide id="5" orient="horz" pos="310">
          <p15:clr>
            <a:srgbClr val="F26B43"/>
          </p15:clr>
        </p15:guide>
        <p15:guide id="6" orient="horz" pos="1140">
          <p15:clr>
            <a:srgbClr val="F26B43"/>
          </p15:clr>
        </p15:guide>
        <p15:guide id="7" pos="3840">
          <p15:clr>
            <a:srgbClr val="F26B43"/>
          </p15:clr>
        </p15:guide>
        <p15:guide id="9" orient="horz" pos="4088">
          <p15:clr>
            <a:srgbClr val="F26B43"/>
          </p15:clr>
        </p15:guide>
        <p15:guide id="10" orient="horz" pos="2160">
          <p15:clr>
            <a:srgbClr val="F26B43"/>
          </p15:clr>
        </p15:guide>
        <p15:guide id="11" orient="horz" pos="420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70"/>
            <a:fld id="{E72B96DA-FE8F-8E43-9F69-C4CCB3FDECD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70"/>
              <a:t>9/8/22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7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70"/>
            <a:fld id="{72B4420F-DE6C-AE48-83DD-EE107A7BD8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7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136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</p:sldLayoutIdLst>
  <p:txStyles>
    <p:titleStyle>
      <a:lvl1pPr algn="ctr" defTabSz="6095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8" indent="-457178" algn="l" defTabSz="609570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50" indent="-380981" algn="l" defTabSz="609570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25" indent="-304784" algn="l" defTabSz="60957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93" indent="-304784" algn="l" defTabSz="609570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2" indent="-304784" algn="l" defTabSz="609570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55"/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609555"/>
              <a:t>9/8/22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55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55"/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609555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323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</p:sldLayoutIdLst>
  <p:txStyles>
    <p:titleStyle>
      <a:lvl1pPr algn="ctr" defTabSz="60955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67" indent="-457167" algn="l" defTabSz="60955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26" indent="-380972" algn="l" defTabSz="60955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887" indent="-304776" algn="l" defTabSz="60955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40" indent="-304776" algn="l" defTabSz="60955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2994" indent="-304776" algn="l" defTabSz="60955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ructuralGenomicsConsortium/CNP4-Nsp13-C-terminus-B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53.png"/><Relationship Id="rId4" Type="http://schemas.openxmlformats.org/officeDocument/2006/relationships/image" Target="../media/image6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://www.opensourcemalaria.org/" TargetMode="Externa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13" Type="http://schemas.openxmlformats.org/officeDocument/2006/relationships/image" Target="../media/image40.emf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emf"/><Relationship Id="rId17" Type="http://schemas.openxmlformats.org/officeDocument/2006/relationships/image" Target="../media/image44.png"/><Relationship Id="rId2" Type="http://schemas.openxmlformats.org/officeDocument/2006/relationships/image" Target="../media/image29.png"/><Relationship Id="rId16" Type="http://schemas.openxmlformats.org/officeDocument/2006/relationships/image" Target="../media/image43.emf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3.jpg"/><Relationship Id="rId11" Type="http://schemas.openxmlformats.org/officeDocument/2006/relationships/image" Target="../media/image38.png"/><Relationship Id="rId5" Type="http://schemas.openxmlformats.org/officeDocument/2006/relationships/image" Target="../media/image32.jpg"/><Relationship Id="rId15" Type="http://schemas.openxmlformats.org/officeDocument/2006/relationships/image" Target="../media/image42.emf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9042" y="528599"/>
            <a:ext cx="11304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Amasis MT Pro" panose="020F0502020204030204" pitchFamily="34" charset="0"/>
                <a:cs typeface="Bernard MT Condensed"/>
              </a:rPr>
              <a:t>How Open Science Will Accelerate Lead Discovery in READDI-AC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1313473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172944" y="43"/>
            <a:ext cx="8009757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1867" i="1" dirty="0">
                <a:solidFill>
                  <a:srgbClr val="000000"/>
                </a:solidFill>
                <a:latin typeface="Amasis MT Pro" panose="02040504050005020304" pitchFamily="18" charset="77"/>
              </a:rPr>
              <a:t>READDI-AC Kick-off, 9</a:t>
            </a:r>
            <a:r>
              <a:rPr lang="en-US" sz="1867" i="1" baseline="30000" dirty="0">
                <a:solidFill>
                  <a:srgbClr val="000000"/>
                </a:solidFill>
                <a:latin typeface="Amasis MT Pro" panose="02040504050005020304" pitchFamily="18" charset="77"/>
              </a:rPr>
              <a:t>th</a:t>
            </a:r>
            <a:r>
              <a:rPr lang="en-US" sz="1867" i="1" dirty="0">
                <a:solidFill>
                  <a:srgbClr val="000000"/>
                </a:solidFill>
                <a:latin typeface="Amasis MT Pro" panose="02040504050005020304" pitchFamily="18" charset="77"/>
              </a:rPr>
              <a:t> Sept 2022</a:t>
            </a:r>
          </a:p>
        </p:txBody>
      </p:sp>
      <p:pic>
        <p:nvPicPr>
          <p:cNvPr id="34" name="Picture 33" descr="Screen Shot 2019-01-15 at 1.53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34859" y="451146"/>
            <a:ext cx="1268760" cy="455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84442D-251A-8D4D-9B47-F4ECC8AA611A}"/>
              </a:ext>
            </a:extLst>
          </p:cNvPr>
          <p:cNvSpPr txBox="1"/>
          <p:nvPr/>
        </p:nvSpPr>
        <p:spPr>
          <a:xfrm>
            <a:off x="40007" y="1598848"/>
            <a:ext cx="12192000" cy="1354402"/>
          </a:xfrm>
          <a:prstGeom prst="rect">
            <a:avLst/>
          </a:prstGeom>
          <a:noFill/>
        </p:spPr>
        <p:txBody>
          <a:bodyPr wrap="square" lIns="121912" tIns="60956" rIns="121912" bIns="60956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667" b="1" i="1" dirty="0">
                <a:solidFill>
                  <a:srgbClr val="000000"/>
                </a:solidFill>
                <a:latin typeface="Amasis MT Pro" panose="02040504050005020304" pitchFamily="18" charset="77"/>
                <a:cs typeface="American Typewriter"/>
              </a:rPr>
              <a:t>Prof Matthew H. Todd</a:t>
            </a:r>
          </a:p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667" i="1" dirty="0">
                <a:solidFill>
                  <a:srgbClr val="000000"/>
                </a:solidFill>
                <a:latin typeface="Amasis MT Pro" panose="02040504050005020304" pitchFamily="18" charset="77"/>
                <a:cs typeface="American Typewriter"/>
              </a:rPr>
              <a:t>Chair of Drug Discovery, University College London</a:t>
            </a:r>
          </a:p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667" i="1" dirty="0">
                <a:solidFill>
                  <a:srgbClr val="000000"/>
                </a:solidFill>
                <a:latin typeface="Amasis MT Pro" panose="02040504050005020304" pitchFamily="18" charset="77"/>
                <a:cs typeface="American Typewriter"/>
              </a:rPr>
              <a:t>@</a:t>
            </a:r>
            <a:r>
              <a:rPr lang="en-US" sz="2667" i="1" dirty="0" err="1">
                <a:solidFill>
                  <a:srgbClr val="000000"/>
                </a:solidFill>
                <a:latin typeface="Amasis MT Pro" panose="02040504050005020304" pitchFamily="18" charset="77"/>
                <a:cs typeface="American Typewriter"/>
              </a:rPr>
              <a:t>mattoddchem</a:t>
            </a:r>
            <a:endParaRPr lang="en-US" sz="2667" i="1" dirty="0">
              <a:solidFill>
                <a:srgbClr val="000000"/>
              </a:solidFill>
              <a:latin typeface="Amasis MT Pro" panose="02040504050005020304" pitchFamily="18" charset="77"/>
              <a:cs typeface="American Typewriter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060201-D7BC-2C47-9B73-0F89EEC7042E}"/>
              </a:ext>
            </a:extLst>
          </p:cNvPr>
          <p:cNvSpPr txBox="1"/>
          <p:nvPr/>
        </p:nvSpPr>
        <p:spPr>
          <a:xfrm>
            <a:off x="4121331" y="3427336"/>
            <a:ext cx="7697179" cy="2842117"/>
          </a:xfrm>
          <a:prstGeom prst="rect">
            <a:avLst/>
          </a:prstGeom>
          <a:noFill/>
        </p:spPr>
        <p:txBody>
          <a:bodyPr wrap="square" lIns="121912" tIns="60956" rIns="121912" bIns="60956" rtlCol="0">
            <a:spAutoFit/>
          </a:bodyPr>
          <a:lstStyle/>
          <a:p>
            <a:pPr algn="just" defTabSz="1219170" fontAlgn="base">
              <a:spcBef>
                <a:spcPts val="1333"/>
              </a:spcBef>
              <a:spcAft>
                <a:spcPct val="0"/>
              </a:spcAft>
            </a:pPr>
            <a:r>
              <a:rPr lang="en-US" sz="2667" i="1" dirty="0">
                <a:solidFill>
                  <a:srgbClr val="000000"/>
                </a:solidFill>
                <a:latin typeface="Amasis MT Pro" panose="02040504050005020304" pitchFamily="18" charset="77"/>
                <a:cs typeface="American Typewriter"/>
              </a:rPr>
              <a:t>Some things we’ll cover:</a:t>
            </a:r>
          </a:p>
          <a:p>
            <a:pPr algn="just" defTabSz="1219170" fontAlgn="base">
              <a:spcBef>
                <a:spcPts val="1333"/>
              </a:spcBef>
              <a:spcAft>
                <a:spcPct val="0"/>
              </a:spcAft>
            </a:pPr>
            <a:r>
              <a:rPr lang="en-US" sz="2667" dirty="0">
                <a:solidFill>
                  <a:srgbClr val="000000"/>
                </a:solidFill>
                <a:latin typeface="Amasis MT Pro" panose="02040504050005020304" pitchFamily="18" charset="77"/>
                <a:cs typeface="American Typewriter"/>
              </a:rPr>
              <a:t>What is</a:t>
            </a:r>
            <a:r>
              <a:rPr lang="en-US" sz="2667" b="1" dirty="0">
                <a:solidFill>
                  <a:srgbClr val="000000"/>
                </a:solidFill>
                <a:latin typeface="Amasis MT Pro" panose="02040504050005020304" pitchFamily="18" charset="77"/>
                <a:cs typeface="American Typewriter"/>
              </a:rPr>
              <a:t> “open source”</a:t>
            </a:r>
            <a:r>
              <a:rPr lang="en-US" sz="2667" dirty="0">
                <a:solidFill>
                  <a:srgbClr val="000000"/>
                </a:solidFill>
                <a:latin typeface="Amasis MT Pro" panose="02040504050005020304" pitchFamily="18" charset="77"/>
                <a:cs typeface="American Typewriter"/>
              </a:rPr>
              <a:t>?</a:t>
            </a:r>
          </a:p>
          <a:p>
            <a:pPr algn="just" defTabSz="1219170" fontAlgn="base">
              <a:spcBef>
                <a:spcPts val="1333"/>
              </a:spcBef>
              <a:spcAft>
                <a:spcPct val="0"/>
              </a:spcAft>
            </a:pPr>
            <a:r>
              <a:rPr lang="en-US" sz="2667" dirty="0">
                <a:solidFill>
                  <a:srgbClr val="000000"/>
                </a:solidFill>
                <a:latin typeface="Amasis MT Pro" panose="02040504050005020304" pitchFamily="18" charset="77"/>
                <a:cs typeface="American Typewriter"/>
              </a:rPr>
              <a:t>How have we applied this to </a:t>
            </a:r>
            <a:r>
              <a:rPr lang="en-US" sz="2667" b="1" dirty="0">
                <a:solidFill>
                  <a:srgbClr val="000000"/>
                </a:solidFill>
                <a:latin typeface="Amasis MT Pro" panose="02040504050005020304" pitchFamily="18" charset="77"/>
                <a:cs typeface="American Typewriter"/>
              </a:rPr>
              <a:t>drug discovery</a:t>
            </a:r>
            <a:r>
              <a:rPr lang="en-US" sz="2667" dirty="0">
                <a:solidFill>
                  <a:srgbClr val="000000"/>
                </a:solidFill>
                <a:latin typeface="Amasis MT Pro" panose="02040504050005020304" pitchFamily="18" charset="77"/>
                <a:cs typeface="American Typewriter"/>
              </a:rPr>
              <a:t>?</a:t>
            </a:r>
          </a:p>
          <a:p>
            <a:pPr algn="just" defTabSz="1219170" fontAlgn="base">
              <a:spcBef>
                <a:spcPts val="1333"/>
              </a:spcBef>
              <a:spcAft>
                <a:spcPct val="0"/>
              </a:spcAft>
            </a:pPr>
            <a:r>
              <a:rPr lang="en-US" sz="2667" dirty="0">
                <a:solidFill>
                  <a:srgbClr val="000000"/>
                </a:solidFill>
                <a:latin typeface="Amasis MT Pro" panose="02040504050005020304" pitchFamily="18" charset="77"/>
                <a:cs typeface="American Typewriter"/>
              </a:rPr>
              <a:t>How might this lead to new </a:t>
            </a:r>
            <a:r>
              <a:rPr lang="en-US" sz="2667" b="1" dirty="0">
                <a:solidFill>
                  <a:srgbClr val="000000"/>
                </a:solidFill>
                <a:latin typeface="Amasis MT Pro" panose="02040504050005020304" pitchFamily="18" charset="77"/>
                <a:cs typeface="American Typewriter"/>
              </a:rPr>
              <a:t>antivirals</a:t>
            </a:r>
            <a:r>
              <a:rPr lang="en-US" sz="2667" dirty="0">
                <a:solidFill>
                  <a:srgbClr val="000000"/>
                </a:solidFill>
                <a:latin typeface="Amasis MT Pro" panose="02040504050005020304" pitchFamily="18" charset="77"/>
                <a:cs typeface="American Typewriter"/>
              </a:rPr>
              <a:t>?</a:t>
            </a:r>
          </a:p>
          <a:p>
            <a:pPr algn="just" defTabSz="1219170" fontAlgn="base">
              <a:spcBef>
                <a:spcPts val="1333"/>
              </a:spcBef>
              <a:spcAft>
                <a:spcPct val="0"/>
              </a:spcAft>
            </a:pPr>
            <a:r>
              <a:rPr lang="en-US" sz="2667" dirty="0">
                <a:solidFill>
                  <a:srgbClr val="000000"/>
                </a:solidFill>
                <a:latin typeface="Amasis MT Pro" panose="02040504050005020304" pitchFamily="18" charset="77"/>
                <a:cs typeface="American Typewriter"/>
              </a:rPr>
              <a:t>Why Do This?</a:t>
            </a:r>
          </a:p>
        </p:txBody>
      </p:sp>
      <p:pic>
        <p:nvPicPr>
          <p:cNvPr id="9" name="Picture 8" descr="OSDD_Malaria_Logo_Final.jpg">
            <a:extLst>
              <a:ext uri="{FF2B5EF4-FFF2-40B4-BE49-F238E27FC236}">
                <a16:creationId xmlns:a16="http://schemas.microsoft.com/office/drawing/2014/main" id="{D525623C-C3BE-BC4C-8F46-A4DD605925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90" y="2953250"/>
            <a:ext cx="3308824" cy="330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90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28"/>
          <p:cNvSpPr/>
          <p:nvPr/>
        </p:nvSpPr>
        <p:spPr>
          <a:xfrm>
            <a:off x="0" y="3909054"/>
            <a:ext cx="12192000" cy="2275577"/>
          </a:xfrm>
          <a:custGeom>
            <a:avLst/>
            <a:gdLst>
              <a:gd name="connsiteX0" fmla="*/ 0 w 8086109"/>
              <a:gd name="connsiteY0" fmla="*/ 39689 h 1706683"/>
              <a:gd name="connsiteX1" fmla="*/ 4008329 w 8086109"/>
              <a:gd name="connsiteY1" fmla="*/ 1706645 h 1706683"/>
              <a:gd name="connsiteX2" fmla="*/ 8086109 w 8086109"/>
              <a:gd name="connsiteY2" fmla="*/ 0 h 1706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86109" h="1706683">
                <a:moveTo>
                  <a:pt x="0" y="39689"/>
                </a:moveTo>
                <a:cubicBezTo>
                  <a:pt x="1330322" y="876474"/>
                  <a:pt x="2660644" y="1713260"/>
                  <a:pt x="4008329" y="1706645"/>
                </a:cubicBezTo>
                <a:cubicBezTo>
                  <a:pt x="5356014" y="1700030"/>
                  <a:pt x="8086109" y="0"/>
                  <a:pt x="8086109" y="0"/>
                </a:cubicBezTo>
              </a:path>
            </a:pathLst>
          </a:custGeom>
          <a:ln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416161" y="153021"/>
            <a:ext cx="11280139" cy="748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4267" dirty="0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Peer-to-peer work, and Unexpected Contributions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79956" y="3813044"/>
            <a:ext cx="2462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C0504D"/>
                </a:solidFill>
                <a:latin typeface="Arial" charset="0"/>
              </a:rPr>
              <a:t>Student England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28362" y="5349214"/>
            <a:ext cx="2255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4BACC6">
                    <a:lumMod val="75000"/>
                  </a:srgbClr>
                </a:solidFill>
                <a:latin typeface="Arial" charset="0"/>
              </a:rPr>
              <a:t>Student Ghana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72778" y="3717033"/>
            <a:ext cx="2170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9BBB59">
                    <a:lumMod val="75000"/>
                  </a:srgbClr>
                </a:solidFill>
                <a:latin typeface="Arial" charset="0"/>
              </a:rPr>
              <a:t>Student Japan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28222" y="2084852"/>
            <a:ext cx="1965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C0504D"/>
                </a:solidFill>
                <a:latin typeface="Arial" charset="0"/>
              </a:rPr>
              <a:t>Prof England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76627" y="3429001"/>
            <a:ext cx="1758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4BACC6">
                    <a:lumMod val="75000"/>
                  </a:srgbClr>
                </a:solidFill>
                <a:latin typeface="Arial" charset="0"/>
              </a:rPr>
              <a:t>Prof Ghana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021041" y="1604798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9BBB59">
                    <a:lumMod val="75000"/>
                  </a:srgbClr>
                </a:solidFill>
                <a:latin typeface="Arial" charset="0"/>
              </a:rPr>
              <a:t>Prof Japan</a:t>
            </a:r>
          </a:p>
        </p:txBody>
      </p:sp>
      <p:sp>
        <p:nvSpPr>
          <p:cNvPr id="5" name="Up-Down Arrow 4"/>
          <p:cNvSpPr/>
          <p:nvPr/>
        </p:nvSpPr>
        <p:spPr>
          <a:xfrm>
            <a:off x="2497057" y="2660915"/>
            <a:ext cx="288032" cy="960107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Up-Down Arrow 15"/>
          <p:cNvSpPr/>
          <p:nvPr/>
        </p:nvSpPr>
        <p:spPr>
          <a:xfrm>
            <a:off x="6042745" y="4197085"/>
            <a:ext cx="288032" cy="960107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Up-Down Arrow 16"/>
          <p:cNvSpPr/>
          <p:nvPr/>
        </p:nvSpPr>
        <p:spPr>
          <a:xfrm>
            <a:off x="9744405" y="2468893"/>
            <a:ext cx="288032" cy="960107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Up-Down Arrow 17"/>
          <p:cNvSpPr/>
          <p:nvPr/>
        </p:nvSpPr>
        <p:spPr>
          <a:xfrm rot="18140743">
            <a:off x="4230510" y="2342831"/>
            <a:ext cx="266903" cy="1440160"/>
          </a:xfrm>
          <a:prstGeom prst="upDownArrow">
            <a:avLst/>
          </a:prstGeom>
          <a:solidFill>
            <a:schemeClr val="tx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Up-Down Arrow 18"/>
          <p:cNvSpPr/>
          <p:nvPr/>
        </p:nvSpPr>
        <p:spPr>
          <a:xfrm rot="14001715">
            <a:off x="7952622" y="2189600"/>
            <a:ext cx="266903" cy="1440160"/>
          </a:xfrm>
          <a:prstGeom prst="upDownArrow">
            <a:avLst/>
          </a:prstGeom>
          <a:solidFill>
            <a:schemeClr val="tx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Left-Right Arrow 5"/>
          <p:cNvSpPr/>
          <p:nvPr/>
        </p:nvSpPr>
        <p:spPr>
          <a:xfrm rot="2140756">
            <a:off x="3299467" y="4606988"/>
            <a:ext cx="1920213" cy="576064"/>
          </a:xfrm>
          <a:prstGeom prst="leftRightArrow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Left-Right Arrow 21"/>
          <p:cNvSpPr/>
          <p:nvPr/>
        </p:nvSpPr>
        <p:spPr>
          <a:xfrm rot="19328797">
            <a:off x="7222854" y="4629631"/>
            <a:ext cx="1920213" cy="576064"/>
          </a:xfrm>
          <a:prstGeom prst="leftRightArrow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" name="Left-Right Arrow 22"/>
          <p:cNvSpPr/>
          <p:nvPr/>
        </p:nvSpPr>
        <p:spPr>
          <a:xfrm>
            <a:off x="3887755" y="3813043"/>
            <a:ext cx="4800533" cy="576064"/>
          </a:xfrm>
          <a:prstGeom prst="leftRightArrow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" name="Left-Right Arrow 23"/>
          <p:cNvSpPr/>
          <p:nvPr/>
        </p:nvSpPr>
        <p:spPr>
          <a:xfrm rot="16200000">
            <a:off x="1295467" y="4965171"/>
            <a:ext cx="1920213" cy="576064"/>
          </a:xfrm>
          <a:prstGeom prst="leftRightArrow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56080" y="6200921"/>
            <a:ext cx="1502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4BACC6">
                    <a:lumMod val="75000"/>
                  </a:srgbClr>
                </a:solidFill>
                <a:latin typeface="Arial" charset="0"/>
              </a:rPr>
              <a:t>Prof India</a:t>
            </a:r>
          </a:p>
        </p:txBody>
      </p:sp>
      <p:sp>
        <p:nvSpPr>
          <p:cNvPr id="26" name="Left-Right Arrow 25"/>
          <p:cNvSpPr/>
          <p:nvPr/>
        </p:nvSpPr>
        <p:spPr>
          <a:xfrm rot="16200000">
            <a:off x="8880310" y="4869160"/>
            <a:ext cx="1920213" cy="576064"/>
          </a:xfrm>
          <a:prstGeom prst="leftRightArrow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04246" y="6213310"/>
            <a:ext cx="3094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4BACC6">
                    <a:lumMod val="75000"/>
                  </a:srgbClr>
                </a:solidFill>
                <a:latin typeface="Arial" charset="0"/>
              </a:rPr>
              <a:t>Member of Public US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271798" y="6145947"/>
            <a:ext cx="327243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133" dirty="0">
                <a:solidFill>
                  <a:srgbClr val="4F81BD"/>
                </a:solidFill>
                <a:latin typeface="Calibri"/>
              </a:rPr>
              <a:t>Apparent Project Boundary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21462C-E484-784C-8B3F-7525AC24253D}"/>
              </a:ext>
            </a:extLst>
          </p:cNvPr>
          <p:cNvSpPr txBox="1"/>
          <p:nvPr/>
        </p:nvSpPr>
        <p:spPr>
          <a:xfrm>
            <a:off x="11488090" y="0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prstClr val="black"/>
                </a:solidFill>
                <a:latin typeface="Arial" charset="0"/>
              </a:rPr>
              <a:t>10/20</a:t>
            </a:r>
          </a:p>
        </p:txBody>
      </p:sp>
    </p:spTree>
    <p:extLst>
      <p:ext uri="{BB962C8B-B14F-4D97-AF65-F5344CB8AC3E}">
        <p14:creationId xmlns:p14="http://schemas.microsoft.com/office/powerpoint/2010/main" val="315778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  <p:bldP spid="17" grpId="0" animBg="1"/>
      <p:bldP spid="18" grpId="0" animBg="1"/>
      <p:bldP spid="19" grpId="0" animBg="1"/>
      <p:bldP spid="6" grpId="0" animBg="1"/>
      <p:bldP spid="22" grpId="0" animBg="1"/>
      <p:bldP spid="23" grpId="0" animBg="1"/>
      <p:bldP spid="24" grpId="0" animBg="1"/>
      <p:bldP spid="25" grpId="0"/>
      <p:bldP spid="26" grpId="0" animBg="1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1227673" y="153021"/>
            <a:ext cx="9657132" cy="748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4267" dirty="0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May Need to Get Creative with Advertising</a:t>
            </a:r>
            <a:endParaRPr lang="en-US" sz="4267" i="1" dirty="0">
              <a:solidFill>
                <a:srgbClr val="4F81BD"/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2276323-386C-E64F-A060-FCBDECE54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955" y="1700808"/>
            <a:ext cx="4992555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E6437B84-15DA-FD4D-9236-D27E3250B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0" y="1231446"/>
            <a:ext cx="7193983" cy="46831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A1D0D0-A5E9-EC48-A413-CC003D99AEA2}"/>
              </a:ext>
            </a:extLst>
          </p:cNvPr>
          <p:cNvSpPr txBox="1"/>
          <p:nvPr/>
        </p:nvSpPr>
        <p:spPr>
          <a:xfrm>
            <a:off x="11503351" y="0"/>
            <a:ext cx="682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prstClr val="black"/>
                </a:solidFill>
                <a:latin typeface="Arial" charset="0"/>
              </a:rPr>
              <a:t>11/20</a:t>
            </a:r>
          </a:p>
        </p:txBody>
      </p:sp>
    </p:spTree>
    <p:extLst>
      <p:ext uri="{BB962C8B-B14F-4D97-AF65-F5344CB8AC3E}">
        <p14:creationId xmlns:p14="http://schemas.microsoft.com/office/powerpoint/2010/main" val="728206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1708285" y="155149"/>
            <a:ext cx="8775662" cy="553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21915" tIns="60957" rIns="121915" bIns="60957">
            <a:prstTxWarp prst="textNoShape">
              <a:avLst/>
            </a:prstTxWarp>
            <a:spAutoFit/>
          </a:bodyPr>
          <a:lstStyle/>
          <a:p>
            <a:pPr marL="0" marR="0" lvl="0" indent="0" algn="ctr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chemeClr val="accent1"/>
                </a:solidFill>
                <a:latin typeface="Calibri"/>
              </a:rPr>
              <a:t>Simple Technologies Help Dramatically with Discoverability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19201" y="1447800"/>
            <a:ext cx="246276" cy="400103"/>
          </a:xfrm>
          <a:prstGeom prst="rect">
            <a:avLst/>
          </a:prstGeom>
          <a:noFill/>
        </p:spPr>
        <p:txBody>
          <a:bodyPr wrap="none" lIns="121915" tIns="60957" rIns="121915" bIns="60957" rtlCol="0">
            <a:spAutoFit/>
          </a:bodyPr>
          <a:lstStyle/>
          <a:p>
            <a:pPr marL="0" marR="0" lvl="0" indent="0" algn="l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9153" y="836165"/>
            <a:ext cx="11567710" cy="492436"/>
          </a:xfrm>
          <a:prstGeom prst="rect">
            <a:avLst/>
          </a:prstGeom>
          <a:noFill/>
        </p:spPr>
        <p:txBody>
          <a:bodyPr wrap="square" lIns="121915" tIns="60957" rIns="121915" bIns="60957" rtlCol="0">
            <a:spAutoFit/>
          </a:bodyPr>
          <a:lstStyle/>
          <a:p>
            <a:pPr marL="0" marR="0" lvl="0" indent="0" algn="ctr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Public Lab Notebooks and Other Data Tools are Available, but Under-used. They’ll grow.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67696" y="836165"/>
            <a:ext cx="10735507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creen Shot 2020-11-11 at 9.25.40 PM.png">
            <a:extLst>
              <a:ext uri="{FF2B5EF4-FFF2-40B4-BE49-F238E27FC236}">
                <a16:creationId xmlns:a16="http://schemas.microsoft.com/office/drawing/2014/main" id="{FDB2A98D-E762-FB42-8F8D-24E3D0094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64" y="1647851"/>
            <a:ext cx="5796136" cy="2154814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8" name="Picture 7" descr="Screen Shot 2020-11-11 at 9.25.52 PM.png">
            <a:extLst>
              <a:ext uri="{FF2B5EF4-FFF2-40B4-BE49-F238E27FC236}">
                <a16:creationId xmlns:a16="http://schemas.microsoft.com/office/drawing/2014/main" id="{62A689A6-2F54-A048-B6B0-E413EED23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64" y="3834604"/>
            <a:ext cx="2780530" cy="2756696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10" name="Picture 9" descr="Screen Shot 2020-11-11 at 9.29.27 PM.png">
            <a:extLst>
              <a:ext uri="{FF2B5EF4-FFF2-40B4-BE49-F238E27FC236}">
                <a16:creationId xmlns:a16="http://schemas.microsoft.com/office/drawing/2014/main" id="{3148F2A0-E431-3146-B1F5-9A9CFE6DB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895" y="1447800"/>
            <a:ext cx="6199069" cy="5143500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69550C-75A6-DF45-8C54-415C2CF158AE}"/>
              </a:ext>
            </a:extLst>
          </p:cNvPr>
          <p:cNvSpPr txBox="1"/>
          <p:nvPr/>
        </p:nvSpPr>
        <p:spPr>
          <a:xfrm>
            <a:off x="3446481" y="4735317"/>
            <a:ext cx="19423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Discoverable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Machine-Readable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C3E4A2-B10E-9146-AE0B-27C3142D40AA}"/>
              </a:ext>
            </a:extLst>
          </p:cNvPr>
          <p:cNvSpPr txBox="1"/>
          <p:nvPr/>
        </p:nvSpPr>
        <p:spPr>
          <a:xfrm>
            <a:off x="11488090" y="0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prstClr val="black"/>
                </a:solidFill>
                <a:latin typeface="Arial" charset="0"/>
              </a:rPr>
              <a:t>12/20</a:t>
            </a:r>
          </a:p>
        </p:txBody>
      </p:sp>
    </p:spTree>
    <p:extLst>
      <p:ext uri="{BB962C8B-B14F-4D97-AF65-F5344CB8AC3E}">
        <p14:creationId xmlns:p14="http://schemas.microsoft.com/office/powerpoint/2010/main" val="3618642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2191003" y="155149"/>
            <a:ext cx="7810205" cy="553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21915" tIns="60957" rIns="121915" bIns="60957">
            <a:prstTxWarp prst="textNoShape">
              <a:avLst/>
            </a:prstTxWarp>
            <a:spAutoFit/>
          </a:bodyPr>
          <a:lstStyle/>
          <a:p>
            <a:pPr algn="ctr" defTabSz="609555">
              <a:defRPr/>
            </a:pPr>
            <a:r>
              <a:rPr lang="en-US" sz="2800" dirty="0">
                <a:solidFill>
                  <a:srgbClr val="4F81BD"/>
                </a:solidFill>
              </a:rPr>
              <a:t>Applying what we know to a big project: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Target2035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9201" y="1447800"/>
            <a:ext cx="246276" cy="400103"/>
          </a:xfrm>
          <a:prstGeom prst="rect">
            <a:avLst/>
          </a:prstGeom>
          <a:noFill/>
        </p:spPr>
        <p:txBody>
          <a:bodyPr wrap="none" lIns="121915" tIns="60957" rIns="121915" bIns="60957" rtlCol="0">
            <a:spAutoFit/>
          </a:bodyPr>
          <a:lstStyle/>
          <a:p>
            <a:pPr marL="0" marR="0" lvl="0" indent="0" algn="l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67696" y="836165"/>
            <a:ext cx="10735507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26B2872-CBB8-6545-AB54-EFF6E0A3D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02" y="1270000"/>
            <a:ext cx="8946098" cy="503218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FADAC965-8528-0142-ABCF-4E820009B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3382" y="2690343"/>
            <a:ext cx="2842634" cy="1310622"/>
          </a:xfrm>
          <a:prstGeom prst="rect">
            <a:avLst/>
          </a:prstGeom>
        </p:spPr>
      </p:pic>
      <p:pic>
        <p:nvPicPr>
          <p:cNvPr id="8" name="Picture 4" descr="Structural Genomics Consortium (SGC) - Ximbio">
            <a:extLst>
              <a:ext uri="{FF2B5EF4-FFF2-40B4-BE49-F238E27FC236}">
                <a16:creationId xmlns:a16="http://schemas.microsoft.com/office/drawing/2014/main" id="{E1E4B893-AABF-BD48-A84E-6FCF321CB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269" y="4000965"/>
            <a:ext cx="2610329" cy="123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E52B1C-A266-5942-92A6-79D1A179AAE4}"/>
              </a:ext>
            </a:extLst>
          </p:cNvPr>
          <p:cNvSpPr txBox="1"/>
          <p:nvPr/>
        </p:nvSpPr>
        <p:spPr>
          <a:xfrm>
            <a:off x="11488090" y="0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prstClr val="black"/>
                </a:solidFill>
                <a:latin typeface="Arial" charset="0"/>
              </a:rPr>
              <a:t>13/20</a:t>
            </a:r>
          </a:p>
        </p:txBody>
      </p:sp>
    </p:spTree>
    <p:extLst>
      <p:ext uri="{BB962C8B-B14F-4D97-AF65-F5344CB8AC3E}">
        <p14:creationId xmlns:p14="http://schemas.microsoft.com/office/powerpoint/2010/main" val="964966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7-04-21 at 6.36.0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563" y="1371601"/>
            <a:ext cx="7872875" cy="1239510"/>
          </a:xfrm>
          <a:prstGeom prst="rect">
            <a:avLst/>
          </a:prstGeom>
          <a:effectLst>
            <a:glow rad="101600">
              <a:schemeClr val="bg1">
                <a:lumMod val="65000"/>
                <a:alpha val="75000"/>
              </a:schemeClr>
            </a:glow>
          </a:effectLst>
        </p:spPr>
      </p:pic>
      <p:sp>
        <p:nvSpPr>
          <p:cNvPr id="2" name="TextBox 1"/>
          <p:cNvSpPr txBox="1"/>
          <p:nvPr/>
        </p:nvSpPr>
        <p:spPr>
          <a:xfrm>
            <a:off x="3407702" y="2660915"/>
            <a:ext cx="508856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7" i="1" dirty="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PLoS</a:t>
            </a:r>
            <a:r>
              <a:rPr lang="en-US" sz="1867" i="1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 Med.</a:t>
            </a:r>
            <a:r>
              <a:rPr lang="en-US" sz="1867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 </a:t>
            </a:r>
            <a:r>
              <a:rPr lang="en-US" sz="1867" b="1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2017</a:t>
            </a:r>
            <a:r>
              <a:rPr lang="en-US" sz="1867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, 14(4): e1002276</a:t>
            </a: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0" y="386855"/>
            <a:ext cx="12192000" cy="64633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609585">
              <a:defRPr/>
            </a:pPr>
            <a:r>
              <a:rPr lang="en-US" sz="3600" dirty="0">
                <a:solidFill>
                  <a:prstClr val="black"/>
                </a:solidFill>
                <a:latin typeface="Calibri"/>
              </a:rPr>
              <a:t>The Financial Solution to Translation Depends on the Disease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0133" y="3792908"/>
            <a:ext cx="24080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rgbClr val="9BBB59"/>
                </a:solidFill>
                <a:latin typeface="Arial" charset="0"/>
              </a:rPr>
              <a:t>Area 1</a:t>
            </a:r>
            <a:endParaRPr lang="en-US" sz="2400" dirty="0">
              <a:solidFill>
                <a:srgbClr val="9BBB59"/>
              </a:solidFill>
              <a:latin typeface="Arial" charset="0"/>
            </a:endParaRPr>
          </a:p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9BBB59"/>
              </a:solidFill>
              <a:latin typeface="Arial" charset="0"/>
            </a:endParaRPr>
          </a:p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9BBB59"/>
                </a:solidFill>
                <a:latin typeface="Arial" charset="0"/>
              </a:rPr>
              <a:t>Who cares?</a:t>
            </a:r>
          </a:p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9BBB59"/>
              </a:solidFill>
              <a:latin typeface="Arial" charset="0"/>
            </a:endParaRPr>
          </a:p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9BBB59"/>
                </a:solidFill>
                <a:latin typeface="Arial" charset="0"/>
              </a:rPr>
              <a:t>(e.g. </a:t>
            </a:r>
            <a:r>
              <a:rPr lang="en-US" sz="2400" dirty="0" err="1">
                <a:solidFill>
                  <a:srgbClr val="9BBB59"/>
                </a:solidFill>
                <a:latin typeface="Arial" charset="0"/>
              </a:rPr>
              <a:t>mycetoma</a:t>
            </a:r>
            <a:r>
              <a:rPr lang="en-US" sz="2400" dirty="0">
                <a:solidFill>
                  <a:srgbClr val="9BBB59"/>
                </a:solidFill>
                <a:latin typeface="Arial" charset="0"/>
              </a:rPr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33463" y="3792908"/>
            <a:ext cx="389882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rgbClr val="F79646"/>
                </a:solidFill>
                <a:latin typeface="Arial" charset="0"/>
              </a:rPr>
              <a:t>Area 2</a:t>
            </a:r>
          </a:p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F79646"/>
              </a:solidFill>
              <a:latin typeface="Arial" charset="0"/>
            </a:endParaRPr>
          </a:p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F79646"/>
                </a:solidFill>
                <a:latin typeface="Arial" charset="0"/>
              </a:rPr>
              <a:t>Current </a:t>
            </a:r>
            <a:r>
              <a:rPr lang="en-US" sz="2400" dirty="0" err="1">
                <a:solidFill>
                  <a:srgbClr val="F79646"/>
                </a:solidFill>
                <a:latin typeface="Arial" charset="0"/>
              </a:rPr>
              <a:t>Pharma</a:t>
            </a:r>
            <a:r>
              <a:rPr lang="en-US" sz="2400" dirty="0">
                <a:solidFill>
                  <a:srgbClr val="F79646"/>
                </a:solidFill>
                <a:latin typeface="Arial" charset="0"/>
              </a:rPr>
              <a:t> </a:t>
            </a:r>
            <a:r>
              <a:rPr lang="en-US" sz="2400" dirty="0" err="1">
                <a:solidFill>
                  <a:srgbClr val="F79646"/>
                </a:solidFill>
                <a:latin typeface="Arial" charset="0"/>
              </a:rPr>
              <a:t>Sweetspot</a:t>
            </a:r>
            <a:endParaRPr lang="en-US" sz="2400" dirty="0">
              <a:solidFill>
                <a:srgbClr val="F79646"/>
              </a:solidFill>
              <a:latin typeface="Arial" charset="0"/>
            </a:endParaRPr>
          </a:p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F79646"/>
              </a:solidFill>
              <a:latin typeface="Arial" charset="0"/>
            </a:endParaRPr>
          </a:p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F79646"/>
                </a:solidFill>
                <a:latin typeface="Arial" charset="0"/>
              </a:rPr>
              <a:t>(e.g. diabetes)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39490" y="3792908"/>
            <a:ext cx="502413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rgbClr val="FFFF00"/>
                </a:solidFill>
                <a:latin typeface="Arial" charset="0"/>
              </a:rPr>
              <a:t>Area 3</a:t>
            </a:r>
            <a:endParaRPr lang="en-US" sz="2400" dirty="0">
              <a:solidFill>
                <a:srgbClr val="FFFF00"/>
              </a:solidFill>
              <a:latin typeface="Arial" charset="0"/>
            </a:endParaRPr>
          </a:p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FFFF00"/>
              </a:solidFill>
              <a:latin typeface="Arial" charset="0"/>
            </a:endParaRPr>
          </a:p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FFFF00"/>
                </a:solidFill>
                <a:latin typeface="Arial" charset="0"/>
              </a:rPr>
              <a:t>Pharma can’t easily act.</a:t>
            </a:r>
          </a:p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FFFF00"/>
                </a:solidFill>
                <a:latin typeface="Arial" charset="0"/>
              </a:rPr>
              <a:t>Might be money.</a:t>
            </a:r>
          </a:p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FFFF00"/>
                </a:solidFill>
                <a:latin typeface="Arial" charset="0"/>
              </a:rPr>
              <a:t>Business model useful.</a:t>
            </a:r>
          </a:p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FFFF00"/>
              </a:solidFill>
              <a:latin typeface="Arial" charset="0"/>
            </a:endParaRPr>
          </a:p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FFFF00"/>
                </a:solidFill>
                <a:latin typeface="Arial" charset="0"/>
              </a:rPr>
              <a:t>(e.g. antibiotics, </a:t>
            </a:r>
            <a:r>
              <a:rPr lang="en-US" sz="2400" b="1" i="1" dirty="0">
                <a:solidFill>
                  <a:srgbClr val="FFFF00"/>
                </a:solidFill>
                <a:latin typeface="Arial" charset="0"/>
              </a:rPr>
              <a:t>future antivirals?</a:t>
            </a:r>
            <a:r>
              <a:rPr lang="en-US" sz="2400" dirty="0">
                <a:solidFill>
                  <a:srgbClr val="FFFF00"/>
                </a:solidFill>
                <a:latin typeface="Arial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038066-3FDA-DB43-A402-E91FD02A9EC6}"/>
              </a:ext>
            </a:extLst>
          </p:cNvPr>
          <p:cNvSpPr txBox="1"/>
          <p:nvPr/>
        </p:nvSpPr>
        <p:spPr>
          <a:xfrm>
            <a:off x="11488090" y="0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Arial" charset="0"/>
              </a:rPr>
              <a:t>14/20</a:t>
            </a:r>
          </a:p>
        </p:txBody>
      </p:sp>
    </p:spTree>
    <p:extLst>
      <p:ext uri="{BB962C8B-B14F-4D97-AF65-F5344CB8AC3E}">
        <p14:creationId xmlns:p14="http://schemas.microsoft.com/office/powerpoint/2010/main" val="2862133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571673" y="155150"/>
            <a:ext cx="11048912" cy="553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21915" tIns="60957" rIns="121915" bIns="60957">
            <a:prstTxWarp prst="textNoShape">
              <a:avLst/>
            </a:prstTxWarp>
            <a:spAutoFit/>
          </a:bodyPr>
          <a:lstStyle/>
          <a:p>
            <a:pPr algn="ctr" defTabSz="609539">
              <a:defRPr/>
            </a:pPr>
            <a:r>
              <a:rPr lang="en-US" sz="2800" dirty="0">
                <a:solidFill>
                  <a:srgbClr val="0070C0"/>
                </a:solidFill>
                <a:latin typeface="Calibri"/>
              </a:rPr>
              <a:t>New $ Solutions for Antibiotics Could be Used for Open Drug Development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9201" y="1447800"/>
            <a:ext cx="246276" cy="400103"/>
          </a:xfrm>
          <a:prstGeom prst="rect">
            <a:avLst/>
          </a:prstGeom>
          <a:noFill/>
        </p:spPr>
        <p:txBody>
          <a:bodyPr wrap="none" lIns="121915" tIns="60957" rIns="121915" bIns="60957" rtlCol="0">
            <a:spAutoFit/>
          </a:bodyPr>
          <a:lstStyle/>
          <a:p>
            <a:pPr defTabSz="914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  <a:latin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67697" y="836165"/>
            <a:ext cx="10735507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5FC7937-BD5C-9645-9E34-AC560C368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93" y="963189"/>
            <a:ext cx="9536315" cy="578298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7B9E2B-11E5-AD46-B210-AE824342C654}"/>
              </a:ext>
            </a:extLst>
          </p:cNvPr>
          <p:cNvSpPr txBox="1"/>
          <p:nvPr/>
        </p:nvSpPr>
        <p:spPr>
          <a:xfrm>
            <a:off x="9762208" y="4088596"/>
            <a:ext cx="24272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Open Source Antibiotics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@</a:t>
            </a:r>
            <a:r>
              <a:rPr kumimoji="0" 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OSantibiotics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5" name="Picture 2" descr="@opensourceantibiotics">
            <a:extLst>
              <a:ext uri="{FF2B5EF4-FFF2-40B4-BE49-F238E27FC236}">
                <a16:creationId xmlns:a16="http://schemas.microsoft.com/office/drawing/2014/main" id="{8948368B-4840-DD4E-A05E-613B499CC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748" y="2559275"/>
            <a:ext cx="1477033" cy="147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F2C9BF-D9A3-0749-A9B1-525A6F352F82}"/>
              </a:ext>
            </a:extLst>
          </p:cNvPr>
          <p:cNvSpPr txBox="1"/>
          <p:nvPr/>
        </p:nvSpPr>
        <p:spPr>
          <a:xfrm>
            <a:off x="11488090" y="0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prstClr val="black"/>
                </a:solidFill>
                <a:latin typeface="Arial" charset="0"/>
              </a:rPr>
              <a:t>15/20</a:t>
            </a:r>
          </a:p>
        </p:txBody>
      </p:sp>
    </p:spTree>
    <p:extLst>
      <p:ext uri="{BB962C8B-B14F-4D97-AF65-F5344CB8AC3E}">
        <p14:creationId xmlns:p14="http://schemas.microsoft.com/office/powerpoint/2010/main" val="1341614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0" y="356659"/>
            <a:ext cx="12192000" cy="995209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609585">
              <a:defRPr/>
            </a:pPr>
            <a:r>
              <a:rPr lang="en-US" sz="5867" dirty="0">
                <a:solidFill>
                  <a:prstClr val="black"/>
                </a:solidFill>
                <a:latin typeface="Calibri"/>
              </a:rPr>
              <a:t>Open Means No Patents. Problem?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79776" y="1552925"/>
            <a:ext cx="3648405" cy="10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133" i="1" dirty="0">
                <a:solidFill>
                  <a:srgbClr val="BFBFBF"/>
                </a:solidFill>
                <a:latin typeface="Arial" charset="0"/>
              </a:rPr>
              <a:t>Penicillin, The Polio Vaccine</a:t>
            </a:r>
          </a:p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133" i="1" dirty="0">
              <a:solidFill>
                <a:srgbClr val="BFBFBF"/>
              </a:solidFill>
              <a:latin typeface="Arial" charset="0"/>
            </a:endParaRPr>
          </a:p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133" i="1" dirty="0">
                <a:solidFill>
                  <a:prstClr val="white"/>
                </a:solidFill>
                <a:latin typeface="Arial" charset="0"/>
              </a:rPr>
              <a:t>ASAQ/</a:t>
            </a:r>
            <a:r>
              <a:rPr lang="en-US" sz="2133" i="1" dirty="0" err="1">
                <a:solidFill>
                  <a:prstClr val="white"/>
                </a:solidFill>
                <a:latin typeface="Arial" charset="0"/>
              </a:rPr>
              <a:t>Coarsucam</a:t>
            </a:r>
            <a:endParaRPr lang="en-US" sz="2133" i="1" dirty="0">
              <a:solidFill>
                <a:prstClr val="white"/>
              </a:solidFill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079776" y="4677139"/>
            <a:ext cx="3648405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133" i="1" dirty="0" err="1">
                <a:solidFill>
                  <a:srgbClr val="FFFFFF"/>
                </a:solidFill>
                <a:latin typeface="Arial" charset="0"/>
              </a:rPr>
              <a:t>Fexinidazole</a:t>
            </a:r>
            <a:endParaRPr lang="en-US" sz="2133" i="1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3339" y="4077072"/>
            <a:ext cx="12048661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333" dirty="0">
                <a:solidFill>
                  <a:srgbClr val="7F7F7F"/>
                </a:solidFill>
                <a:latin typeface="Arial" charset="0"/>
              </a:rPr>
              <a:t>Bompart F, </a:t>
            </a:r>
            <a:r>
              <a:rPr lang="fr-FR" sz="1333" dirty="0" err="1">
                <a:solidFill>
                  <a:srgbClr val="7F7F7F"/>
                </a:solidFill>
                <a:latin typeface="Arial" charset="0"/>
              </a:rPr>
              <a:t>Kiechel</a:t>
            </a:r>
            <a:r>
              <a:rPr lang="fr-FR" sz="1333" dirty="0">
                <a:solidFill>
                  <a:srgbClr val="7F7F7F"/>
                </a:solidFill>
                <a:latin typeface="Arial" charset="0"/>
              </a:rPr>
              <a:t> JR, </a:t>
            </a:r>
            <a:r>
              <a:rPr lang="fr-FR" sz="1333" dirty="0" err="1">
                <a:solidFill>
                  <a:srgbClr val="7F7F7F"/>
                </a:solidFill>
                <a:latin typeface="Arial" charset="0"/>
              </a:rPr>
              <a:t>Sebbag</a:t>
            </a:r>
            <a:r>
              <a:rPr lang="fr-FR" sz="1333" dirty="0">
                <a:solidFill>
                  <a:srgbClr val="7F7F7F"/>
                </a:solidFill>
                <a:latin typeface="Arial" charset="0"/>
              </a:rPr>
              <a:t> R, </a:t>
            </a:r>
            <a:r>
              <a:rPr lang="fr-FR" sz="1333" dirty="0" err="1">
                <a:solidFill>
                  <a:srgbClr val="7F7F7F"/>
                </a:solidFill>
                <a:latin typeface="Arial" charset="0"/>
              </a:rPr>
              <a:t>Pecoul</a:t>
            </a:r>
            <a:r>
              <a:rPr lang="fr-FR" sz="1333" dirty="0">
                <a:solidFill>
                  <a:srgbClr val="7F7F7F"/>
                </a:solidFill>
                <a:latin typeface="Arial" charset="0"/>
              </a:rPr>
              <a:t> B (2011) </a:t>
            </a:r>
            <a:r>
              <a:rPr lang="fr-FR" sz="1333" dirty="0" err="1">
                <a:solidFill>
                  <a:srgbClr val="7F7F7F"/>
                </a:solidFill>
                <a:latin typeface="Arial" charset="0"/>
              </a:rPr>
              <a:t>Innovative</a:t>
            </a:r>
            <a:r>
              <a:rPr lang="fr-FR" sz="1333" dirty="0">
                <a:solidFill>
                  <a:srgbClr val="7F7F7F"/>
                </a:solidFill>
                <a:latin typeface="Arial" charset="0"/>
              </a:rPr>
              <a:t> Public-</a:t>
            </a:r>
            <a:r>
              <a:rPr lang="fr-FR" sz="1333" dirty="0" err="1">
                <a:solidFill>
                  <a:srgbClr val="7F7F7F"/>
                </a:solidFill>
                <a:latin typeface="Arial" charset="0"/>
              </a:rPr>
              <a:t>Private</a:t>
            </a:r>
            <a:r>
              <a:rPr lang="fr-FR" sz="1333" dirty="0">
                <a:solidFill>
                  <a:srgbClr val="7F7F7F"/>
                </a:solidFill>
                <a:latin typeface="Arial" charset="0"/>
              </a:rPr>
              <a:t> </a:t>
            </a:r>
            <a:r>
              <a:rPr lang="fr-FR" sz="1333" dirty="0" err="1">
                <a:solidFill>
                  <a:srgbClr val="7F7F7F"/>
                </a:solidFill>
                <a:latin typeface="Arial" charset="0"/>
              </a:rPr>
              <a:t>Partnerships</a:t>
            </a:r>
            <a:r>
              <a:rPr lang="fr-FR" sz="1333" dirty="0">
                <a:solidFill>
                  <a:srgbClr val="7F7F7F"/>
                </a:solidFill>
                <a:latin typeface="Arial" charset="0"/>
              </a:rPr>
              <a:t> to </a:t>
            </a:r>
            <a:r>
              <a:rPr lang="fr-FR" sz="1333" dirty="0" err="1">
                <a:solidFill>
                  <a:srgbClr val="7F7F7F"/>
                </a:solidFill>
                <a:latin typeface="Arial" charset="0"/>
              </a:rPr>
              <a:t>Maximize</a:t>
            </a:r>
            <a:r>
              <a:rPr lang="fr-FR" sz="1333" dirty="0">
                <a:solidFill>
                  <a:srgbClr val="7F7F7F"/>
                </a:solidFill>
                <a:latin typeface="Arial" charset="0"/>
              </a:rPr>
              <a:t> the </a:t>
            </a:r>
            <a:r>
              <a:rPr lang="fr-FR" sz="1333" dirty="0" err="1">
                <a:solidFill>
                  <a:srgbClr val="7F7F7F"/>
                </a:solidFill>
                <a:latin typeface="Arial" charset="0"/>
              </a:rPr>
              <a:t>Delivery</a:t>
            </a:r>
            <a:r>
              <a:rPr lang="fr-FR" sz="1333" dirty="0">
                <a:solidFill>
                  <a:srgbClr val="7F7F7F"/>
                </a:solidFill>
                <a:latin typeface="Arial" charset="0"/>
              </a:rPr>
              <a:t> of Anti-</a:t>
            </a:r>
            <a:r>
              <a:rPr lang="fr-FR" sz="1333" dirty="0" err="1">
                <a:solidFill>
                  <a:srgbClr val="7F7F7F"/>
                </a:solidFill>
                <a:latin typeface="Arial" charset="0"/>
              </a:rPr>
              <a:t>malarial</a:t>
            </a:r>
            <a:r>
              <a:rPr lang="fr-FR" sz="1333" dirty="0">
                <a:solidFill>
                  <a:srgbClr val="7F7F7F"/>
                </a:solidFill>
                <a:latin typeface="Arial" charset="0"/>
              </a:rPr>
              <a:t> </a:t>
            </a:r>
            <a:r>
              <a:rPr lang="fr-FR" sz="1333" dirty="0" err="1">
                <a:solidFill>
                  <a:srgbClr val="7F7F7F"/>
                </a:solidFill>
                <a:latin typeface="Arial" charset="0"/>
              </a:rPr>
              <a:t>Medicines</a:t>
            </a:r>
            <a:r>
              <a:rPr lang="fr-FR" sz="1333" dirty="0">
                <a:solidFill>
                  <a:srgbClr val="7F7F7F"/>
                </a:solidFill>
                <a:latin typeface="Arial" charset="0"/>
              </a:rPr>
              <a:t>: </a:t>
            </a:r>
            <a:r>
              <a:rPr lang="fr-FR" sz="1333" dirty="0" err="1">
                <a:solidFill>
                  <a:srgbClr val="7F7F7F"/>
                </a:solidFill>
                <a:latin typeface="Arial" charset="0"/>
              </a:rPr>
              <a:t>Lessons</a:t>
            </a:r>
            <a:r>
              <a:rPr lang="fr-FR" sz="1333" dirty="0">
                <a:solidFill>
                  <a:srgbClr val="7F7F7F"/>
                </a:solidFill>
                <a:latin typeface="Arial" charset="0"/>
              </a:rPr>
              <a:t> </a:t>
            </a:r>
            <a:r>
              <a:rPr lang="fr-FR" sz="1333" dirty="0" err="1">
                <a:solidFill>
                  <a:srgbClr val="7F7F7F"/>
                </a:solidFill>
                <a:latin typeface="Arial" charset="0"/>
              </a:rPr>
              <a:t>Learned</a:t>
            </a:r>
            <a:r>
              <a:rPr lang="fr-FR" sz="1333" dirty="0">
                <a:solidFill>
                  <a:srgbClr val="7F7F7F"/>
                </a:solidFill>
                <a:latin typeface="Arial" charset="0"/>
              </a:rPr>
              <a:t> </a:t>
            </a:r>
            <a:r>
              <a:rPr lang="fr-FR" sz="1333" dirty="0" err="1">
                <a:solidFill>
                  <a:srgbClr val="7F7F7F"/>
                </a:solidFill>
                <a:latin typeface="Arial" charset="0"/>
              </a:rPr>
              <a:t>from</a:t>
            </a:r>
            <a:r>
              <a:rPr lang="fr-FR" sz="1333" dirty="0">
                <a:solidFill>
                  <a:srgbClr val="7F7F7F"/>
                </a:solidFill>
                <a:latin typeface="Arial" charset="0"/>
              </a:rPr>
              <a:t> the ASAQ Winthrop </a:t>
            </a:r>
            <a:r>
              <a:rPr lang="fr-FR" sz="1333" dirty="0" err="1">
                <a:solidFill>
                  <a:srgbClr val="7F7F7F"/>
                </a:solidFill>
                <a:latin typeface="Arial" charset="0"/>
              </a:rPr>
              <a:t>Experience</a:t>
            </a:r>
            <a:r>
              <a:rPr lang="fr-FR" sz="1333" dirty="0">
                <a:solidFill>
                  <a:srgbClr val="7F7F7F"/>
                </a:solidFill>
                <a:latin typeface="Arial" charset="0"/>
              </a:rPr>
              <a:t>. Malaria Journal 10:143. doi:10.1186/1475-2875-10-143</a:t>
            </a:r>
          </a:p>
        </p:txBody>
      </p:sp>
      <p:pic>
        <p:nvPicPr>
          <p:cNvPr id="3" name="Picture 2" descr="Screen Shot 2015-10-27 at 8.33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4000"/>
            <a:ext cx="12192000" cy="1255469"/>
          </a:xfrm>
          <a:prstGeom prst="rect">
            <a:avLst/>
          </a:prstGeom>
        </p:spPr>
      </p:pic>
      <p:pic>
        <p:nvPicPr>
          <p:cNvPr id="4" name="Picture 3" descr="Screen Shot 2015-10-27 at 8.35.2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591" y="5157199"/>
            <a:ext cx="12192000" cy="100627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0" y="6211669"/>
            <a:ext cx="12192000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dirty="0" err="1">
                <a:solidFill>
                  <a:srgbClr val="7F7F7F"/>
                </a:solidFill>
                <a:latin typeface="Arial" charset="0"/>
              </a:rPr>
              <a:t>Torreele</a:t>
            </a:r>
            <a:r>
              <a:rPr lang="en-US" sz="1333" dirty="0">
                <a:solidFill>
                  <a:srgbClr val="7F7F7F"/>
                </a:solidFill>
                <a:latin typeface="Arial" charset="0"/>
              </a:rPr>
              <a:t> E, </a:t>
            </a:r>
            <a:r>
              <a:rPr lang="en-US" sz="1333" dirty="0" err="1">
                <a:solidFill>
                  <a:srgbClr val="7F7F7F"/>
                </a:solidFill>
                <a:latin typeface="Arial" charset="0"/>
              </a:rPr>
              <a:t>Bourdin</a:t>
            </a:r>
            <a:r>
              <a:rPr lang="en-US" sz="1333" dirty="0">
                <a:solidFill>
                  <a:srgbClr val="7F7F7F"/>
                </a:solidFill>
                <a:latin typeface="Arial" charset="0"/>
              </a:rPr>
              <a:t> </a:t>
            </a:r>
            <a:r>
              <a:rPr lang="en-US" sz="1333" dirty="0" err="1">
                <a:solidFill>
                  <a:srgbClr val="7F7F7F"/>
                </a:solidFill>
                <a:latin typeface="Arial" charset="0"/>
              </a:rPr>
              <a:t>Trunz</a:t>
            </a:r>
            <a:r>
              <a:rPr lang="en-US" sz="1333" dirty="0">
                <a:solidFill>
                  <a:srgbClr val="7F7F7F"/>
                </a:solidFill>
                <a:latin typeface="Arial" charset="0"/>
              </a:rPr>
              <a:t> B, </a:t>
            </a:r>
            <a:r>
              <a:rPr lang="en-US" sz="1333" dirty="0" err="1">
                <a:solidFill>
                  <a:srgbClr val="7F7F7F"/>
                </a:solidFill>
                <a:latin typeface="Arial" charset="0"/>
              </a:rPr>
              <a:t>Tweats</a:t>
            </a:r>
            <a:r>
              <a:rPr lang="en-US" sz="1333" dirty="0">
                <a:solidFill>
                  <a:srgbClr val="7F7F7F"/>
                </a:solidFill>
                <a:latin typeface="Arial" charset="0"/>
              </a:rPr>
              <a:t> D, Kaiser M, </a:t>
            </a:r>
            <a:r>
              <a:rPr lang="en-US" sz="1333" dirty="0" err="1">
                <a:solidFill>
                  <a:srgbClr val="7F7F7F"/>
                </a:solidFill>
                <a:latin typeface="Arial" charset="0"/>
              </a:rPr>
              <a:t>Brun</a:t>
            </a:r>
            <a:r>
              <a:rPr lang="en-US" sz="1333" dirty="0">
                <a:solidFill>
                  <a:srgbClr val="7F7F7F"/>
                </a:solidFill>
                <a:latin typeface="Arial" charset="0"/>
              </a:rPr>
              <a:t> R, </a:t>
            </a:r>
            <a:r>
              <a:rPr lang="en-US" sz="1333" dirty="0" err="1">
                <a:solidFill>
                  <a:srgbClr val="7F7F7F"/>
                </a:solidFill>
                <a:latin typeface="Arial" charset="0"/>
              </a:rPr>
              <a:t>Mazué</a:t>
            </a:r>
            <a:r>
              <a:rPr lang="en-US" sz="1333" dirty="0">
                <a:solidFill>
                  <a:srgbClr val="7F7F7F"/>
                </a:solidFill>
                <a:latin typeface="Arial" charset="0"/>
              </a:rPr>
              <a:t> G, et al. (2010) </a:t>
            </a:r>
            <a:r>
              <a:rPr lang="en-US" sz="1333" dirty="0" err="1">
                <a:solidFill>
                  <a:srgbClr val="7F7F7F"/>
                </a:solidFill>
                <a:latin typeface="Arial" charset="0"/>
              </a:rPr>
              <a:t>Fexinidazole</a:t>
            </a:r>
            <a:r>
              <a:rPr lang="en-US" sz="1333" dirty="0">
                <a:solidFill>
                  <a:srgbClr val="7F7F7F"/>
                </a:solidFill>
                <a:latin typeface="Arial" charset="0"/>
              </a:rPr>
              <a:t> – A New Oral </a:t>
            </a:r>
            <a:r>
              <a:rPr lang="en-US" sz="1333" dirty="0" err="1">
                <a:solidFill>
                  <a:srgbClr val="7F7F7F"/>
                </a:solidFill>
                <a:latin typeface="Arial" charset="0"/>
              </a:rPr>
              <a:t>Nitroimidazole</a:t>
            </a:r>
            <a:r>
              <a:rPr lang="en-US" sz="1333" dirty="0">
                <a:solidFill>
                  <a:srgbClr val="7F7F7F"/>
                </a:solidFill>
                <a:latin typeface="Arial" charset="0"/>
              </a:rPr>
              <a:t> Drug Candidate Entering Clinical Development for the Treatment of Sleeping Sickness. </a:t>
            </a:r>
            <a:r>
              <a:rPr lang="en-US" sz="1333" dirty="0" err="1">
                <a:solidFill>
                  <a:srgbClr val="7F7F7F"/>
                </a:solidFill>
                <a:latin typeface="Arial" charset="0"/>
              </a:rPr>
              <a:t>PLoS</a:t>
            </a:r>
            <a:r>
              <a:rPr lang="en-US" sz="1333" dirty="0">
                <a:solidFill>
                  <a:srgbClr val="7F7F7F"/>
                </a:solidFill>
                <a:latin typeface="Arial" charset="0"/>
              </a:rPr>
              <a:t> </a:t>
            </a:r>
            <a:r>
              <a:rPr lang="en-US" sz="1333" dirty="0" err="1">
                <a:solidFill>
                  <a:srgbClr val="7F7F7F"/>
                </a:solidFill>
                <a:latin typeface="Arial" charset="0"/>
              </a:rPr>
              <a:t>Negl</a:t>
            </a:r>
            <a:r>
              <a:rPr lang="en-US" sz="1333" dirty="0">
                <a:solidFill>
                  <a:srgbClr val="7F7F7F"/>
                </a:solidFill>
                <a:latin typeface="Arial" charset="0"/>
              </a:rPr>
              <a:t> Trop Dis 4(12): e923. doi:10.1371/journal.pntd.0000923</a:t>
            </a:r>
            <a:endParaRPr lang="fr-FR" sz="1333" i="1" dirty="0">
              <a:solidFill>
                <a:srgbClr val="7F7F7F"/>
              </a:solidFill>
              <a:latin typeface="Arial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595981-38FA-9E41-BCD3-3BF065C1179C}"/>
              </a:ext>
            </a:extLst>
          </p:cNvPr>
          <p:cNvSpPr txBox="1"/>
          <p:nvPr/>
        </p:nvSpPr>
        <p:spPr>
          <a:xfrm>
            <a:off x="11488090" y="0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Arial" charset="0"/>
              </a:rPr>
              <a:t>16/20</a:t>
            </a:r>
          </a:p>
        </p:txBody>
      </p:sp>
    </p:spTree>
    <p:extLst>
      <p:ext uri="{BB962C8B-B14F-4D97-AF65-F5344CB8AC3E}">
        <p14:creationId xmlns:p14="http://schemas.microsoft.com/office/powerpoint/2010/main" val="4053707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1595189" y="155149"/>
            <a:ext cx="9001878" cy="553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21915" tIns="60957" rIns="121915" bIns="60957">
            <a:prstTxWarp prst="textNoShape">
              <a:avLst/>
            </a:prstTxWarp>
            <a:spAutoFit/>
          </a:bodyPr>
          <a:lstStyle/>
          <a:p>
            <a:pPr lvl="0" algn="ctr" defTabSz="609555">
              <a:defRPr/>
            </a:pPr>
            <a:r>
              <a:rPr lang="en-US" sz="2800" dirty="0">
                <a:solidFill>
                  <a:srgbClr val="0070C0"/>
                </a:solidFill>
              </a:rPr>
              <a:t>All Hit to Probe 100% Open, Providing Translational Options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9201" y="1447800"/>
            <a:ext cx="246276" cy="400103"/>
          </a:xfrm>
          <a:prstGeom prst="rect">
            <a:avLst/>
          </a:prstGeom>
          <a:noFill/>
        </p:spPr>
        <p:txBody>
          <a:bodyPr wrap="none" lIns="121915" tIns="60957" rIns="121915" bIns="60957" rtlCol="0">
            <a:spAutoFit/>
          </a:bodyPr>
          <a:lstStyle/>
          <a:p>
            <a:pPr marL="0" marR="0" lvl="0" indent="0" algn="l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341" y="895765"/>
            <a:ext cx="11567710" cy="492436"/>
          </a:xfrm>
          <a:prstGeom prst="rect">
            <a:avLst/>
          </a:prstGeom>
          <a:noFill/>
        </p:spPr>
        <p:txBody>
          <a:bodyPr wrap="square" lIns="121915" tIns="60957" rIns="121915" bIns="60957" rtlCol="0">
            <a:spAutoFit/>
          </a:bodyPr>
          <a:lstStyle/>
          <a:p>
            <a:pPr lvl="0" algn="ctr" defTabSz="609555">
              <a:defRPr/>
            </a:pPr>
            <a:r>
              <a:rPr lang="en-US" sz="2400" dirty="0">
                <a:solidFill>
                  <a:srgbClr val="4F81BD"/>
                </a:solidFill>
                <a:latin typeface="Calibri"/>
              </a:rPr>
              <a:t>A biological tool molecule (“probe”) can be converted into a drug (which is different)</a:t>
            </a:r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67696" y="836165"/>
            <a:ext cx="10735507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FC2663E-CAF7-1B4B-B1E0-CAEE53194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887" y="1388201"/>
            <a:ext cx="7448617" cy="36221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CB9E2A-D343-7741-88AB-469CE1B67BC1}"/>
              </a:ext>
            </a:extLst>
          </p:cNvPr>
          <p:cNvSpPr txBox="1"/>
          <p:nvPr/>
        </p:nvSpPr>
        <p:spPr>
          <a:xfrm>
            <a:off x="399472" y="6488668"/>
            <a:ext cx="1165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www.thesgc.org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/news/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toronto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/new-potential-treatment-leukemia-discovered-oicr-scientists-draws-major-industry</a:t>
            </a:r>
          </a:p>
        </p:txBody>
      </p:sp>
      <p:sp>
        <p:nvSpPr>
          <p:cNvPr id="3" name="Doughnut 2">
            <a:extLst>
              <a:ext uri="{FF2B5EF4-FFF2-40B4-BE49-F238E27FC236}">
                <a16:creationId xmlns:a16="http://schemas.microsoft.com/office/drawing/2014/main" id="{404D593F-B0E8-4444-9283-0EE30234AA44}"/>
              </a:ext>
            </a:extLst>
          </p:cNvPr>
          <p:cNvSpPr/>
          <p:nvPr/>
        </p:nvSpPr>
        <p:spPr>
          <a:xfrm>
            <a:off x="7229856" y="1962913"/>
            <a:ext cx="3291840" cy="3112432"/>
          </a:xfrm>
          <a:prstGeom prst="donut">
            <a:avLst>
              <a:gd name="adj" fmla="val 4082"/>
            </a:avLst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C5CD0B-FC0B-8D4F-BAC2-9A6AD4BAB1F9}"/>
              </a:ext>
            </a:extLst>
          </p:cNvPr>
          <p:cNvSpPr txBox="1"/>
          <p:nvPr/>
        </p:nvSpPr>
        <p:spPr>
          <a:xfrm>
            <a:off x="767427" y="5617360"/>
            <a:ext cx="3608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Public domain tool for protein WDR5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66FB6E-4EC2-4E47-B1D6-9576762A2A15}"/>
              </a:ext>
            </a:extLst>
          </p:cNvPr>
          <p:cNvSpPr txBox="1"/>
          <p:nvPr/>
        </p:nvSpPr>
        <p:spPr>
          <a:xfrm>
            <a:off x="6607237" y="5619842"/>
            <a:ext cx="5156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tx1">
                    <a:lumMod val="50000"/>
                  </a:schemeClr>
                </a:solidFill>
                <a:sym typeface="Wingdings" pitchFamily="2" charset="2"/>
              </a:rPr>
              <a:t> $1Bn investment from Celgene to progress it towards a drug</a:t>
            </a:r>
            <a:endParaRPr lang="en-US" i="1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026" name="Picture 2" descr="OICR-9429 | SGC">
            <a:extLst>
              <a:ext uri="{FF2B5EF4-FFF2-40B4-BE49-F238E27FC236}">
                <a16:creationId xmlns:a16="http://schemas.microsoft.com/office/drawing/2014/main" id="{B4039901-2F2F-0946-9968-39AF104DE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424" y="5257472"/>
            <a:ext cx="2031922" cy="115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7CA86B1-4C76-3947-8FE5-08D1A044E075}"/>
              </a:ext>
            </a:extLst>
          </p:cNvPr>
          <p:cNvSpPr txBox="1"/>
          <p:nvPr/>
        </p:nvSpPr>
        <p:spPr>
          <a:xfrm>
            <a:off x="11488090" y="0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prstClr val="black"/>
                </a:solidFill>
                <a:latin typeface="Arial" charset="0"/>
              </a:rPr>
              <a:t>17/20</a:t>
            </a:r>
          </a:p>
        </p:txBody>
      </p:sp>
    </p:spTree>
    <p:extLst>
      <p:ext uri="{BB962C8B-B14F-4D97-AF65-F5344CB8AC3E}">
        <p14:creationId xmlns:p14="http://schemas.microsoft.com/office/powerpoint/2010/main" val="2202184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2709673" y="155149"/>
            <a:ext cx="6772934" cy="553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21915" tIns="60957" rIns="121915" bIns="60957">
            <a:prstTxWarp prst="textNoShape">
              <a:avLst/>
            </a:prstTxWarp>
            <a:spAutoFit/>
          </a:bodyPr>
          <a:lstStyle/>
          <a:p>
            <a:pPr lvl="0" algn="ctr" defTabSz="609555">
              <a:defRPr/>
            </a:pPr>
            <a:r>
              <a:rPr lang="en-US" sz="2800" dirty="0">
                <a:solidFill>
                  <a:srgbClr val="0070C0"/>
                </a:solidFill>
              </a:rPr>
              <a:t>Example – The Nsp13 “allosteric site” Project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9201" y="1447800"/>
            <a:ext cx="246276" cy="400103"/>
          </a:xfrm>
          <a:prstGeom prst="rect">
            <a:avLst/>
          </a:prstGeom>
          <a:noFill/>
        </p:spPr>
        <p:txBody>
          <a:bodyPr wrap="none" lIns="121915" tIns="60957" rIns="121915" bIns="60957" rtlCol="0">
            <a:spAutoFit/>
          </a:bodyPr>
          <a:lstStyle/>
          <a:p>
            <a:pPr marL="0" marR="0" lvl="0" indent="0" algn="l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67696" y="836165"/>
            <a:ext cx="10735507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C33B654-055A-AB4D-A00C-89F10AB6A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612" y="2874218"/>
            <a:ext cx="9767673" cy="3520048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C52CBA-ED65-FC4A-AE98-CF7B4435E9F1}"/>
              </a:ext>
            </a:extLst>
          </p:cNvPr>
          <p:cNvSpPr txBox="1"/>
          <p:nvPr/>
        </p:nvSpPr>
        <p:spPr>
          <a:xfrm>
            <a:off x="1839108" y="1451868"/>
            <a:ext cx="83926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hlinkClick r:id="rId3"/>
              </a:rPr>
              <a:t>https://github.com/StructuralGenomicsConsortium/CNP4-Nsp13-C-terminus-B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Next meeting: Monday, noon EST at https://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ucl.zoom.us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/j/97172937586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51FB95-B470-0E46-B26C-BDA6CA7C99AC}"/>
              </a:ext>
            </a:extLst>
          </p:cNvPr>
          <p:cNvSpPr txBox="1"/>
          <p:nvPr/>
        </p:nvSpPr>
        <p:spPr>
          <a:xfrm>
            <a:off x="11488090" y="0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prstClr val="black"/>
                </a:solidFill>
                <a:latin typeface="Arial" charset="0"/>
              </a:rPr>
              <a:t>18/20</a:t>
            </a:r>
          </a:p>
        </p:txBody>
      </p:sp>
    </p:spTree>
    <p:extLst>
      <p:ext uri="{BB962C8B-B14F-4D97-AF65-F5344CB8AC3E}">
        <p14:creationId xmlns:p14="http://schemas.microsoft.com/office/powerpoint/2010/main" val="896493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4076144" y="155149"/>
            <a:ext cx="4039942" cy="615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21915" tIns="60957" rIns="121915" bIns="60957">
            <a:prstTxWarp prst="textNoShape">
              <a:avLst/>
            </a:prstTxWarp>
            <a:spAutoFit/>
          </a:bodyPr>
          <a:lstStyle/>
          <a:p>
            <a:pPr marL="0" marR="0" lvl="0" indent="0" algn="ctr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Some Pros, Cons, FAQs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04806" y="1071714"/>
            <a:ext cx="10261773" cy="4832086"/>
          </a:xfrm>
          <a:prstGeom prst="rect">
            <a:avLst/>
          </a:prstGeom>
          <a:noFill/>
        </p:spPr>
        <p:txBody>
          <a:bodyPr wrap="none" lIns="121915" tIns="60957" rIns="121915" bIns="60957" rtlCol="0">
            <a:spAutoFit/>
          </a:bodyPr>
          <a:lstStyle/>
          <a:p>
            <a:pPr marL="0" marR="0" lvl="0" indent="0" algn="l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95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Spontaneous,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95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high quality inputs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95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from a broad community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95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pitchFamily="2" charset="2"/>
              </a:rPr>
              <a:t> speed.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95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95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The reporting of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95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negative data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95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is baked in – signposts failure to others, allowing fast fails.</a:t>
            </a:r>
          </a:p>
          <a:p>
            <a:pPr marL="0" marR="0" lvl="0" indent="0" algn="l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95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Allows “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95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immortalization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95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” of projects that are parked – easy to restart, even years later.</a:t>
            </a:r>
          </a:p>
          <a:p>
            <a:pPr marL="0" marR="0" lvl="0" indent="0" algn="l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95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Avoids unnecessary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95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duplication of effort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95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.</a:t>
            </a:r>
          </a:p>
          <a:p>
            <a:pPr marL="0" marR="0" lvl="0" indent="0" algn="l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95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Clear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95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licence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95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permits data re-use, commercial exploitation and minimal contractual obligations.</a:t>
            </a:r>
          </a:p>
          <a:p>
            <a:pPr marL="0" marR="0" lvl="0" indent="0" algn="l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95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Industry participation simple –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95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no selective advantage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95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to anyone.</a:t>
            </a:r>
          </a:p>
          <a:p>
            <a:pPr marL="0" marR="0" lvl="0" indent="0" algn="l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95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Chimes with how many students like to operate (it’s fun).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95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Good training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95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 collaborative science.</a:t>
            </a:r>
          </a:p>
          <a:p>
            <a:pPr marL="0" marR="0" lvl="0" indent="0" algn="l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9500"/>
                </a:solidFill>
                <a:latin typeface="Arial" charset="0"/>
              </a:rPr>
              <a:t>Careful reporting of open data </a:t>
            </a:r>
            <a:r>
              <a:rPr lang="en-US" dirty="0">
                <a:solidFill>
                  <a:srgbClr val="009500"/>
                </a:solidFill>
                <a:latin typeface="Arial" charset="0"/>
                <a:sym typeface="Wingdings" pitchFamily="2" charset="2"/>
              </a:rPr>
              <a:t> help from our </a:t>
            </a:r>
            <a:r>
              <a:rPr lang="en-US" b="1" dirty="0">
                <a:solidFill>
                  <a:srgbClr val="009500"/>
                </a:solidFill>
                <a:latin typeface="Arial" charset="0"/>
                <a:sym typeface="Wingdings" pitchFamily="2" charset="2"/>
              </a:rPr>
              <a:t>machine learning</a:t>
            </a:r>
            <a:r>
              <a:rPr lang="en-US" dirty="0">
                <a:solidFill>
                  <a:srgbClr val="009500"/>
                </a:solidFill>
                <a:latin typeface="Arial" charset="0"/>
                <a:sym typeface="Wingdings" pitchFamily="2" charset="2"/>
              </a:rPr>
              <a:t> colleagues.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95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Requirement to maintain an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up to date project summary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to allow effective participation</a:t>
            </a:r>
          </a:p>
          <a:p>
            <a:pPr marL="0" marR="0" lvl="0" indent="0" algn="l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No patents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so less clarity in how best to translate, but zero secrecy frees us to try new solutions?</a:t>
            </a:r>
          </a:p>
          <a:p>
            <a:pPr marL="0" marR="0" lvl="0" indent="0" algn="l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FAQs include:</a:t>
            </a:r>
          </a:p>
          <a:p>
            <a:pPr marL="0" marR="0" lvl="0" indent="0" algn="l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Do you publish? How?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As normal)</a:t>
            </a:r>
          </a:p>
          <a:p>
            <a:pPr marL="0" marR="0" lvl="0" indent="0" algn="l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What about student careers and CV’s?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As normal, incl. live links to the details of their work)</a:t>
            </a:r>
          </a:p>
          <a:p>
            <a:pPr marL="0" marR="0" lvl="0" indent="0" algn="l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Is this approach a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nti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-pharma?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No, it’s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inclusive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of pharma. Many ex-pharma contributors)</a:t>
            </a:r>
          </a:p>
          <a:p>
            <a:pPr marL="0" marR="0" lvl="0" indent="0" algn="l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Who’s in charge?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(The most active)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67696" y="836165"/>
            <a:ext cx="10735507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C20B74C-1139-1C4F-BDAE-333FB5C3747C}"/>
              </a:ext>
            </a:extLst>
          </p:cNvPr>
          <p:cNvSpPr txBox="1"/>
          <p:nvPr/>
        </p:nvSpPr>
        <p:spPr>
          <a:xfrm>
            <a:off x="885350" y="6393398"/>
            <a:ext cx="10623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Six Laws of Open Source Drug Discovery,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ChemMedChem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2019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1804–1809. DOI: 10.1002/cmdc.201900565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1F4E54-1AF8-3E42-9F20-2A49157BDB2B}"/>
              </a:ext>
            </a:extLst>
          </p:cNvPr>
          <p:cNvSpPr txBox="1"/>
          <p:nvPr/>
        </p:nvSpPr>
        <p:spPr>
          <a:xfrm>
            <a:off x="11488090" y="0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prstClr val="black"/>
                </a:solidFill>
                <a:latin typeface="Arial" charset="0"/>
              </a:rPr>
              <a:t>19/20</a:t>
            </a:r>
          </a:p>
        </p:txBody>
      </p:sp>
    </p:spTree>
    <p:extLst>
      <p:ext uri="{BB962C8B-B14F-4D97-AF65-F5344CB8AC3E}">
        <p14:creationId xmlns:p14="http://schemas.microsoft.com/office/powerpoint/2010/main" val="3930645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560426" y="-49823"/>
            <a:ext cx="1107130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defTabSz="609570"/>
            <a:r>
              <a:rPr lang="en-US" sz="4800" dirty="0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Open Source Drug Discovery: The Approach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9202" y="144780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white"/>
              </a:solidFill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69805" y="6325676"/>
            <a:ext cx="1146981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r>
              <a:rPr lang="en-US" sz="2133" i="1" dirty="0">
                <a:solidFill>
                  <a:srgbClr val="F79646"/>
                </a:solidFill>
                <a:latin typeface="Calibri"/>
              </a:rPr>
              <a:t>Students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04103" y="3902284"/>
            <a:ext cx="3992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4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i="1" dirty="0">
                <a:solidFill>
                  <a:srgbClr val="FF6600"/>
                </a:solidFill>
                <a:latin typeface="Arial" charset="0"/>
              </a:rPr>
              <a:t>Contributions</a:t>
            </a:r>
            <a:endParaRPr lang="en-US" sz="2400" i="1" dirty="0">
              <a:solidFill>
                <a:srgbClr val="FF6600"/>
              </a:solidFill>
              <a:latin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115416"/>
            <a:ext cx="12192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70"/>
            <a:r>
              <a:rPr lang="en-US" sz="1400" b="1" i="1" dirty="0">
                <a:solidFill>
                  <a:srgbClr val="F79646">
                    <a:lumMod val="75000"/>
                  </a:srgbClr>
                </a:solidFill>
                <a:latin typeface="Calibri"/>
              </a:rPr>
              <a:t>Malaria</a:t>
            </a:r>
            <a:r>
              <a:rPr lang="en-US" sz="1400" i="1" dirty="0">
                <a:solidFill>
                  <a:srgbClr val="4F81BD"/>
                </a:solidFill>
                <a:latin typeface="Calibri"/>
              </a:rPr>
              <a:t>: ACS Cent. Sci.</a:t>
            </a:r>
            <a:r>
              <a:rPr lang="en-US" sz="1400" dirty="0">
                <a:solidFill>
                  <a:srgbClr val="4F81BD"/>
                </a:solidFill>
                <a:latin typeface="Calibri"/>
              </a:rPr>
              <a:t> </a:t>
            </a:r>
            <a:r>
              <a:rPr lang="en-US" sz="1400" b="1" dirty="0">
                <a:solidFill>
                  <a:srgbClr val="4F81BD"/>
                </a:solidFill>
                <a:latin typeface="Calibri"/>
              </a:rPr>
              <a:t>2016</a:t>
            </a:r>
            <a:r>
              <a:rPr lang="en-US" sz="1400" dirty="0">
                <a:solidFill>
                  <a:srgbClr val="4F81BD"/>
                </a:solidFill>
                <a:latin typeface="Calibri"/>
              </a:rPr>
              <a:t>, </a:t>
            </a:r>
            <a:r>
              <a:rPr lang="en-US" sz="1400" i="1" dirty="0">
                <a:solidFill>
                  <a:srgbClr val="4F81BD"/>
                </a:solidFill>
                <a:latin typeface="Calibri"/>
              </a:rPr>
              <a:t>2</a:t>
            </a:r>
            <a:r>
              <a:rPr lang="en-US" sz="1400" dirty="0">
                <a:solidFill>
                  <a:srgbClr val="4F81BD"/>
                </a:solidFill>
                <a:latin typeface="Calibri"/>
              </a:rPr>
              <a:t>, 687; </a:t>
            </a:r>
            <a:r>
              <a:rPr lang="en-US" sz="1400" i="1" dirty="0">
                <a:solidFill>
                  <a:srgbClr val="4F81BD"/>
                </a:solidFill>
                <a:latin typeface="Calibri"/>
              </a:rPr>
              <a:t>J. Med. Chem. </a:t>
            </a:r>
            <a:r>
              <a:rPr lang="en-US" sz="1400" b="1" dirty="0">
                <a:solidFill>
                  <a:srgbClr val="4F81BD"/>
                </a:solidFill>
                <a:latin typeface="Calibri"/>
              </a:rPr>
              <a:t>2020</a:t>
            </a:r>
            <a:r>
              <a:rPr lang="en-US" sz="1400" dirty="0">
                <a:solidFill>
                  <a:srgbClr val="4F81BD"/>
                </a:solidFill>
                <a:latin typeface="Calibri"/>
              </a:rPr>
              <a:t>, </a:t>
            </a:r>
            <a:r>
              <a:rPr lang="en-US" sz="1400" i="1" dirty="0">
                <a:solidFill>
                  <a:srgbClr val="4F81BD"/>
                </a:solidFill>
                <a:latin typeface="Calibri"/>
              </a:rPr>
              <a:t>63</a:t>
            </a:r>
            <a:r>
              <a:rPr lang="en-US" sz="1400" dirty="0">
                <a:solidFill>
                  <a:srgbClr val="4F81BD"/>
                </a:solidFill>
                <a:latin typeface="Calibri"/>
              </a:rPr>
              <a:t>, 11585; </a:t>
            </a:r>
            <a:r>
              <a:rPr lang="en-US" sz="1400" i="1" dirty="0">
                <a:solidFill>
                  <a:srgbClr val="4F81BD"/>
                </a:solidFill>
                <a:latin typeface="Calibri"/>
              </a:rPr>
              <a:t>J. Org. Chem</a:t>
            </a:r>
            <a:r>
              <a:rPr lang="en-US" sz="1400" dirty="0">
                <a:solidFill>
                  <a:srgbClr val="4F81BD"/>
                </a:solidFill>
                <a:latin typeface="Calibri"/>
              </a:rPr>
              <a:t>. </a:t>
            </a:r>
            <a:r>
              <a:rPr lang="en-US" sz="1400" b="1" dirty="0">
                <a:solidFill>
                  <a:srgbClr val="4F81BD"/>
                </a:solidFill>
                <a:latin typeface="Calibri"/>
              </a:rPr>
              <a:t>2020</a:t>
            </a:r>
            <a:r>
              <a:rPr lang="en-US" sz="1400" dirty="0">
                <a:solidFill>
                  <a:srgbClr val="4F81BD"/>
                </a:solidFill>
                <a:latin typeface="Calibri"/>
              </a:rPr>
              <a:t>, </a:t>
            </a:r>
            <a:r>
              <a:rPr lang="en-US" sz="1400" i="1" dirty="0">
                <a:solidFill>
                  <a:srgbClr val="4F81BD"/>
                </a:solidFill>
                <a:latin typeface="Calibri"/>
              </a:rPr>
              <a:t>85</a:t>
            </a:r>
            <a:r>
              <a:rPr lang="en-US" sz="1400" dirty="0">
                <a:solidFill>
                  <a:srgbClr val="4F81BD"/>
                </a:solidFill>
                <a:latin typeface="Calibri"/>
              </a:rPr>
              <a:t>, 13438</a:t>
            </a:r>
            <a:r>
              <a:rPr lang="en-US" sz="1400" dirty="0">
                <a:solidFill>
                  <a:srgbClr val="4F81BD"/>
                </a:solidFill>
              </a:rPr>
              <a:t>; </a:t>
            </a:r>
            <a:r>
              <a:rPr lang="en-US" sz="1400" i="1" dirty="0">
                <a:solidFill>
                  <a:srgbClr val="4F81BD"/>
                </a:solidFill>
              </a:rPr>
              <a:t>J. Med. Chem.</a:t>
            </a:r>
            <a:r>
              <a:rPr lang="en-US" sz="1400" dirty="0">
                <a:solidFill>
                  <a:srgbClr val="4F81BD"/>
                </a:solidFill>
              </a:rPr>
              <a:t> </a:t>
            </a:r>
            <a:r>
              <a:rPr lang="en-US" sz="1400" b="1" dirty="0">
                <a:solidFill>
                  <a:srgbClr val="4F81BD"/>
                </a:solidFill>
              </a:rPr>
              <a:t>2021</a:t>
            </a:r>
            <a:r>
              <a:rPr lang="en-US" sz="1400" dirty="0">
                <a:solidFill>
                  <a:srgbClr val="4F81BD"/>
                </a:solidFill>
              </a:rPr>
              <a:t>, </a:t>
            </a:r>
            <a:r>
              <a:rPr lang="en-US" sz="1400" i="1" dirty="0">
                <a:solidFill>
                  <a:srgbClr val="4F81BD"/>
                </a:solidFill>
              </a:rPr>
              <a:t>64</a:t>
            </a:r>
            <a:r>
              <a:rPr lang="en-US" sz="1400" dirty="0">
                <a:solidFill>
                  <a:srgbClr val="4F81BD"/>
                </a:solidFill>
              </a:rPr>
              <a:t>, 16450. </a:t>
            </a:r>
            <a:r>
              <a:rPr lang="en-US" sz="1400" b="1" i="1" dirty="0">
                <a:solidFill>
                  <a:srgbClr val="F79646">
                    <a:lumMod val="75000"/>
                  </a:srgbClr>
                </a:solidFill>
                <a:latin typeface="Calibri"/>
              </a:rPr>
              <a:t>TB</a:t>
            </a:r>
            <a:r>
              <a:rPr lang="en-US" sz="1400" dirty="0">
                <a:solidFill>
                  <a:srgbClr val="4F81BD"/>
                </a:solidFill>
                <a:latin typeface="Calibri"/>
              </a:rPr>
              <a:t>: </a:t>
            </a:r>
            <a:r>
              <a:rPr lang="cs-CZ" sz="1400" i="1" dirty="0">
                <a:solidFill>
                  <a:srgbClr val="4F81BD"/>
                </a:solidFill>
                <a:latin typeface="Calibri"/>
              </a:rPr>
              <a:t>J. Med. </a:t>
            </a:r>
            <a:r>
              <a:rPr lang="cs-CZ" sz="1400" i="1" dirty="0" err="1">
                <a:solidFill>
                  <a:srgbClr val="4F81BD"/>
                </a:solidFill>
                <a:latin typeface="Calibri"/>
              </a:rPr>
              <a:t>Chem</a:t>
            </a:r>
            <a:r>
              <a:rPr lang="cs-CZ" sz="1400" i="1" dirty="0">
                <a:solidFill>
                  <a:srgbClr val="4F81BD"/>
                </a:solidFill>
                <a:latin typeface="Calibri"/>
              </a:rPr>
              <a:t>.</a:t>
            </a:r>
            <a:r>
              <a:rPr lang="cs-CZ" sz="1400" dirty="0">
                <a:solidFill>
                  <a:srgbClr val="4F81BD"/>
                </a:solidFill>
                <a:latin typeface="Calibri"/>
              </a:rPr>
              <a:t> </a:t>
            </a:r>
            <a:r>
              <a:rPr lang="cs-CZ" sz="1400" b="1" dirty="0">
                <a:solidFill>
                  <a:srgbClr val="4F81BD"/>
                </a:solidFill>
                <a:latin typeface="Calibri"/>
              </a:rPr>
              <a:t>2018</a:t>
            </a:r>
            <a:r>
              <a:rPr lang="cs-CZ" sz="1400" dirty="0">
                <a:solidFill>
                  <a:srgbClr val="4F81BD"/>
                </a:solidFill>
                <a:latin typeface="Calibri"/>
              </a:rPr>
              <a:t>, </a:t>
            </a:r>
            <a:r>
              <a:rPr lang="cs-CZ" sz="1400" i="1" dirty="0">
                <a:solidFill>
                  <a:srgbClr val="4F81BD"/>
                </a:solidFill>
                <a:latin typeface="Calibri"/>
              </a:rPr>
              <a:t>61</a:t>
            </a:r>
            <a:r>
              <a:rPr lang="cs-CZ" sz="1400" dirty="0">
                <a:solidFill>
                  <a:srgbClr val="4F81BD"/>
                </a:solidFill>
                <a:latin typeface="Calibri"/>
              </a:rPr>
              <a:t>, 11327.</a:t>
            </a:r>
            <a:r>
              <a:rPr lang="en-US" sz="1400" dirty="0">
                <a:solidFill>
                  <a:srgbClr val="4F81BD"/>
                </a:solidFill>
                <a:latin typeface="Calibri"/>
              </a:rPr>
              <a:t> </a:t>
            </a:r>
            <a:r>
              <a:rPr lang="en-US" sz="1400" b="1" i="1" dirty="0">
                <a:solidFill>
                  <a:srgbClr val="F79646">
                    <a:lumMod val="75000"/>
                  </a:srgbClr>
                </a:solidFill>
                <a:latin typeface="Calibri"/>
              </a:rPr>
              <a:t>Antifungals</a:t>
            </a:r>
            <a:r>
              <a:rPr lang="en-US" sz="1400" dirty="0">
                <a:solidFill>
                  <a:srgbClr val="4F81BD"/>
                </a:solidFill>
                <a:latin typeface="Calibri"/>
              </a:rPr>
              <a:t>: </a:t>
            </a:r>
            <a:r>
              <a:rPr lang="nb-NO" sz="1400" i="1" dirty="0" err="1">
                <a:solidFill>
                  <a:srgbClr val="4F81BD"/>
                </a:solidFill>
                <a:latin typeface="Calibri"/>
              </a:rPr>
              <a:t>PLoS</a:t>
            </a:r>
            <a:r>
              <a:rPr lang="nb-NO" sz="1400" i="1" dirty="0">
                <a:solidFill>
                  <a:srgbClr val="4F81BD"/>
                </a:solidFill>
                <a:latin typeface="Calibri"/>
              </a:rPr>
              <a:t> NTD </a:t>
            </a:r>
            <a:r>
              <a:rPr lang="nb-NO" sz="1400" b="1" dirty="0">
                <a:solidFill>
                  <a:srgbClr val="4F81BD"/>
                </a:solidFill>
                <a:latin typeface="Calibri"/>
              </a:rPr>
              <a:t>2018</a:t>
            </a:r>
            <a:r>
              <a:rPr lang="nb-NO" sz="1400" dirty="0">
                <a:solidFill>
                  <a:srgbClr val="4F81BD"/>
                </a:solidFill>
                <a:latin typeface="Calibri"/>
              </a:rPr>
              <a:t>, </a:t>
            </a:r>
            <a:r>
              <a:rPr lang="nb-NO" sz="1400" i="1" dirty="0">
                <a:solidFill>
                  <a:srgbClr val="4F81BD"/>
                </a:solidFill>
                <a:latin typeface="Calibri"/>
              </a:rPr>
              <a:t>12(4)</a:t>
            </a:r>
            <a:r>
              <a:rPr lang="nb-NO" sz="1400" dirty="0">
                <a:solidFill>
                  <a:srgbClr val="4F81BD"/>
                </a:solidFill>
                <a:latin typeface="Calibri"/>
              </a:rPr>
              <a:t>: e0006437</a:t>
            </a:r>
            <a:r>
              <a:rPr lang="nb-NO" sz="1400" dirty="0">
                <a:solidFill>
                  <a:srgbClr val="4F81BD"/>
                </a:solidFill>
              </a:rPr>
              <a:t>; </a:t>
            </a:r>
            <a:r>
              <a:rPr lang="nb-NO" sz="1400" i="1" dirty="0" err="1">
                <a:solidFill>
                  <a:srgbClr val="4F81BD"/>
                </a:solidFill>
              </a:rPr>
              <a:t>PLoS</a:t>
            </a:r>
            <a:r>
              <a:rPr lang="nb-NO" sz="1400" i="1" dirty="0">
                <a:solidFill>
                  <a:srgbClr val="4F81BD"/>
                </a:solidFill>
              </a:rPr>
              <a:t> NTD</a:t>
            </a:r>
            <a:r>
              <a:rPr lang="nb-NO" sz="1400" dirty="0">
                <a:solidFill>
                  <a:srgbClr val="4F81BD"/>
                </a:solidFill>
              </a:rPr>
              <a:t> </a:t>
            </a:r>
            <a:r>
              <a:rPr lang="nb-NO" sz="1400" b="1" dirty="0">
                <a:solidFill>
                  <a:srgbClr val="4F81BD"/>
                </a:solidFill>
              </a:rPr>
              <a:t>2022</a:t>
            </a:r>
            <a:r>
              <a:rPr lang="nb-NO" sz="1400" dirty="0">
                <a:solidFill>
                  <a:srgbClr val="4F81BD"/>
                </a:solidFill>
              </a:rPr>
              <a:t>, </a:t>
            </a:r>
            <a:r>
              <a:rPr lang="nb-NO" sz="1400" i="1" dirty="0">
                <a:solidFill>
                  <a:srgbClr val="4F81BD"/>
                </a:solidFill>
              </a:rPr>
              <a:t>16</a:t>
            </a:r>
            <a:r>
              <a:rPr lang="nb-NO" sz="1400" dirty="0">
                <a:solidFill>
                  <a:srgbClr val="4F81BD"/>
                </a:solidFill>
              </a:rPr>
              <a:t>, e0010159</a:t>
            </a:r>
            <a:r>
              <a:rPr lang="en-US" sz="1400" dirty="0">
                <a:solidFill>
                  <a:srgbClr val="4F81BD"/>
                </a:solidFill>
                <a:latin typeface="Calibri"/>
              </a:rPr>
              <a:t>. </a:t>
            </a:r>
            <a:r>
              <a:rPr lang="en-US" sz="1400" b="1" i="1" dirty="0">
                <a:solidFill>
                  <a:srgbClr val="F79646">
                    <a:lumMod val="75000"/>
                  </a:srgbClr>
                </a:solidFill>
                <a:latin typeface="Calibri"/>
              </a:rPr>
              <a:t>Platform</a:t>
            </a:r>
            <a:r>
              <a:rPr lang="en-US" sz="1400" dirty="0">
                <a:solidFill>
                  <a:srgbClr val="4F81BD"/>
                </a:solidFill>
                <a:latin typeface="Calibri"/>
              </a:rPr>
              <a:t>: </a:t>
            </a:r>
            <a:r>
              <a:rPr lang="en-US" sz="1400" i="1" dirty="0">
                <a:solidFill>
                  <a:srgbClr val="4F81BD"/>
                </a:solidFill>
                <a:latin typeface="Calibri"/>
              </a:rPr>
              <a:t>Chem. Sci.</a:t>
            </a:r>
            <a:r>
              <a:rPr lang="en-US" sz="1400" dirty="0">
                <a:solidFill>
                  <a:srgbClr val="4F81BD"/>
                </a:solidFill>
                <a:latin typeface="Calibri"/>
              </a:rPr>
              <a:t> </a:t>
            </a:r>
            <a:r>
              <a:rPr lang="en-US" sz="1400" b="1" dirty="0">
                <a:solidFill>
                  <a:srgbClr val="4F81BD"/>
                </a:solidFill>
                <a:latin typeface="Calibri"/>
              </a:rPr>
              <a:t>2015</a:t>
            </a:r>
            <a:r>
              <a:rPr lang="en-US" sz="1400" dirty="0">
                <a:solidFill>
                  <a:srgbClr val="4F81BD"/>
                </a:solidFill>
                <a:latin typeface="Calibri"/>
              </a:rPr>
              <a:t>, </a:t>
            </a:r>
            <a:r>
              <a:rPr lang="en-US" sz="1400" i="1" dirty="0">
                <a:solidFill>
                  <a:srgbClr val="4F81BD"/>
                </a:solidFill>
                <a:latin typeface="Calibri"/>
              </a:rPr>
              <a:t>6</a:t>
            </a:r>
            <a:r>
              <a:rPr lang="en-US" sz="1400" dirty="0">
                <a:solidFill>
                  <a:srgbClr val="4F81BD"/>
                </a:solidFill>
                <a:latin typeface="Calibri"/>
              </a:rPr>
              <a:t>, 1614;</a:t>
            </a:r>
            <a:r>
              <a:rPr lang="en-US" sz="1400" i="1" dirty="0">
                <a:solidFill>
                  <a:srgbClr val="4F81BD"/>
                </a:solidFill>
                <a:latin typeface="Calibri"/>
              </a:rPr>
              <a:t> Parasitology</a:t>
            </a:r>
            <a:r>
              <a:rPr lang="en-US" sz="1400" dirty="0">
                <a:solidFill>
                  <a:srgbClr val="4F81BD"/>
                </a:solidFill>
                <a:latin typeface="Calibri"/>
              </a:rPr>
              <a:t> </a:t>
            </a:r>
            <a:r>
              <a:rPr lang="en-US" sz="1400" b="1" dirty="0">
                <a:solidFill>
                  <a:srgbClr val="4F81BD"/>
                </a:solidFill>
                <a:latin typeface="Calibri"/>
              </a:rPr>
              <a:t>2014</a:t>
            </a:r>
            <a:r>
              <a:rPr lang="en-US" sz="1400" dirty="0">
                <a:solidFill>
                  <a:srgbClr val="4F81BD"/>
                </a:solidFill>
                <a:latin typeface="Calibri"/>
              </a:rPr>
              <a:t>, </a:t>
            </a:r>
            <a:r>
              <a:rPr lang="en-US" sz="1400" i="1" dirty="0">
                <a:solidFill>
                  <a:srgbClr val="4F81BD"/>
                </a:solidFill>
                <a:latin typeface="Calibri"/>
              </a:rPr>
              <a:t>141</a:t>
            </a:r>
            <a:r>
              <a:rPr lang="en-US" sz="1400" dirty="0">
                <a:solidFill>
                  <a:srgbClr val="4F81BD"/>
                </a:solidFill>
                <a:latin typeface="Calibri"/>
              </a:rPr>
              <a:t>, 148.</a:t>
            </a:r>
            <a:r>
              <a:rPr lang="cs-CZ" sz="1400" b="1" i="1" dirty="0">
                <a:solidFill>
                  <a:srgbClr val="4F81BD"/>
                </a:solidFill>
                <a:latin typeface="Calibri"/>
              </a:rPr>
              <a:t> </a:t>
            </a:r>
            <a:r>
              <a:rPr lang="cs-CZ" sz="1400" b="1" i="1" dirty="0" err="1">
                <a:solidFill>
                  <a:srgbClr val="F79646">
                    <a:lumMod val="75000"/>
                  </a:srgbClr>
                </a:solidFill>
                <a:latin typeface="Calibri"/>
              </a:rPr>
              <a:t>Laws</a:t>
            </a:r>
            <a:r>
              <a:rPr lang="cs-CZ" sz="1400" i="1" dirty="0">
                <a:solidFill>
                  <a:srgbClr val="4F81BD"/>
                </a:solidFill>
                <a:latin typeface="Calibri"/>
              </a:rPr>
              <a:t>: </a:t>
            </a:r>
            <a:r>
              <a:rPr lang="cs-CZ" sz="1400" i="1" dirty="0" err="1">
                <a:solidFill>
                  <a:srgbClr val="4F81BD"/>
                </a:solidFill>
                <a:latin typeface="Calibri"/>
              </a:rPr>
              <a:t>ChemMedChem</a:t>
            </a:r>
            <a:r>
              <a:rPr lang="cs-CZ" sz="1400" i="1" dirty="0">
                <a:solidFill>
                  <a:srgbClr val="4F81BD"/>
                </a:solidFill>
                <a:latin typeface="Calibri"/>
              </a:rPr>
              <a:t>, </a:t>
            </a:r>
            <a:r>
              <a:rPr lang="cs-CZ" sz="1400" b="1" dirty="0">
                <a:solidFill>
                  <a:srgbClr val="4F81BD"/>
                </a:solidFill>
                <a:latin typeface="Calibri"/>
              </a:rPr>
              <a:t>2019</a:t>
            </a:r>
            <a:r>
              <a:rPr lang="cs-CZ" sz="1400" i="1" dirty="0">
                <a:solidFill>
                  <a:srgbClr val="4F81BD"/>
                </a:solidFill>
                <a:latin typeface="Calibri"/>
              </a:rPr>
              <a:t>, 14, </a:t>
            </a:r>
            <a:r>
              <a:rPr lang="cs-CZ" sz="1400" dirty="0">
                <a:solidFill>
                  <a:srgbClr val="4F81BD"/>
                </a:solidFill>
                <a:latin typeface="Calibri"/>
              </a:rPr>
              <a:t>1804. </a:t>
            </a:r>
            <a:r>
              <a:rPr lang="en-US" sz="1400" b="1" i="1" dirty="0">
                <a:solidFill>
                  <a:srgbClr val="F79646">
                    <a:lumMod val="75000"/>
                  </a:srgbClr>
                </a:solidFill>
              </a:rPr>
              <a:t>Translation/Policy</a:t>
            </a:r>
            <a:r>
              <a:rPr lang="en-US" sz="1400" dirty="0">
                <a:solidFill>
                  <a:srgbClr val="4F81BD"/>
                </a:solidFill>
              </a:rPr>
              <a:t>: </a:t>
            </a:r>
            <a:r>
              <a:rPr lang="en-US" sz="1400" i="1" dirty="0" err="1">
                <a:solidFill>
                  <a:srgbClr val="4F81BD"/>
                </a:solidFill>
              </a:rPr>
              <a:t>PLoS</a:t>
            </a:r>
            <a:r>
              <a:rPr lang="en-US" sz="1400" i="1" dirty="0">
                <a:solidFill>
                  <a:srgbClr val="4F81BD"/>
                </a:solidFill>
              </a:rPr>
              <a:t> Med. </a:t>
            </a:r>
            <a:r>
              <a:rPr lang="en-US" sz="1400" b="1" dirty="0">
                <a:solidFill>
                  <a:srgbClr val="4F81BD"/>
                </a:solidFill>
              </a:rPr>
              <a:t>2017</a:t>
            </a:r>
            <a:r>
              <a:rPr lang="en-US" sz="1400" dirty="0">
                <a:solidFill>
                  <a:srgbClr val="4F81BD"/>
                </a:solidFill>
              </a:rPr>
              <a:t>, </a:t>
            </a:r>
            <a:r>
              <a:rPr lang="en-US" sz="1400" i="1" dirty="0">
                <a:solidFill>
                  <a:srgbClr val="4F81BD"/>
                </a:solidFill>
              </a:rPr>
              <a:t>14(4)</a:t>
            </a:r>
            <a:r>
              <a:rPr lang="en-US" sz="1400" dirty="0">
                <a:solidFill>
                  <a:srgbClr val="4F81BD"/>
                </a:solidFill>
              </a:rPr>
              <a:t>: e1002276; </a:t>
            </a:r>
            <a:r>
              <a:rPr lang="en-US" sz="1400" dirty="0" err="1">
                <a:solidFill>
                  <a:srgbClr val="4F81BD"/>
                </a:solidFill>
              </a:rPr>
              <a:t>Wellcome</a:t>
            </a:r>
            <a:r>
              <a:rPr lang="en-US" sz="1400" dirty="0">
                <a:solidFill>
                  <a:srgbClr val="4F81BD"/>
                </a:solidFill>
              </a:rPr>
              <a:t> Open Res. </a:t>
            </a:r>
            <a:r>
              <a:rPr lang="en-US" sz="1400" b="1" dirty="0">
                <a:solidFill>
                  <a:srgbClr val="4F81BD"/>
                </a:solidFill>
              </a:rPr>
              <a:t>2021</a:t>
            </a:r>
            <a:r>
              <a:rPr lang="en-US" sz="1400" dirty="0">
                <a:solidFill>
                  <a:srgbClr val="4F81BD"/>
                </a:solidFill>
              </a:rPr>
              <a:t>, </a:t>
            </a:r>
            <a:r>
              <a:rPr lang="en-US" sz="1400" i="1" dirty="0">
                <a:solidFill>
                  <a:srgbClr val="4F81BD"/>
                </a:solidFill>
              </a:rPr>
              <a:t>6</a:t>
            </a:r>
            <a:r>
              <a:rPr lang="en-US" sz="1400" dirty="0">
                <a:solidFill>
                  <a:srgbClr val="4F81BD"/>
                </a:solidFill>
              </a:rPr>
              <a:t>:146.</a:t>
            </a:r>
            <a:endParaRPr lang="en-US" sz="1400" b="1" dirty="0">
              <a:solidFill>
                <a:srgbClr val="4F81BD"/>
              </a:solidFill>
              <a:latin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1647" y="3837868"/>
            <a:ext cx="2911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4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i="1" dirty="0">
                <a:solidFill>
                  <a:srgbClr val="008000"/>
                </a:solidFill>
                <a:latin typeface="Arial" charset="0"/>
              </a:rPr>
              <a:t>Components</a:t>
            </a:r>
            <a:endParaRPr lang="en-US" sz="2400" i="1" dirty="0">
              <a:solidFill>
                <a:srgbClr val="008000"/>
              </a:solidFill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22734" y="6325676"/>
            <a:ext cx="1459053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40" fontAlgn="base">
              <a:spcBef>
                <a:spcPct val="0"/>
              </a:spcBef>
              <a:spcAft>
                <a:spcPct val="0"/>
              </a:spcAft>
            </a:pPr>
            <a:r>
              <a:rPr lang="en-US" sz="2133" i="1" dirty="0">
                <a:solidFill>
                  <a:srgbClr val="008000"/>
                </a:solidFill>
                <a:latin typeface="Calibri"/>
              </a:rPr>
              <a:t>Community</a:t>
            </a:r>
          </a:p>
        </p:txBody>
      </p:sp>
      <p:pic>
        <p:nvPicPr>
          <p:cNvPr id="16" name="Picture 15" descr="oc-2016-000863_00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005" y="932724"/>
            <a:ext cx="9801199" cy="2112235"/>
          </a:xfrm>
          <a:prstGeom prst="rect">
            <a:avLst/>
          </a:prstGeom>
          <a:effectLst>
            <a:glow rad="101600">
              <a:schemeClr val="tx1">
                <a:lumMod val="65000"/>
                <a:alpha val="75000"/>
              </a:schemeClr>
            </a:glow>
          </a:effectLst>
        </p:spPr>
      </p:pic>
      <p:pic>
        <p:nvPicPr>
          <p:cNvPr id="5" name="Picture 4" descr="Screen Shot 2019-07-24 at 10.42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93" y="4379548"/>
            <a:ext cx="1676393" cy="1834936"/>
          </a:xfrm>
          <a:prstGeom prst="rect">
            <a:avLst/>
          </a:prstGeom>
          <a:effectLst>
            <a:glow rad="101600">
              <a:srgbClr val="008000">
                <a:alpha val="75000"/>
              </a:srgbClr>
            </a:glow>
          </a:effectLst>
        </p:spPr>
      </p:pic>
      <p:sp>
        <p:nvSpPr>
          <p:cNvPr id="8" name="TextBox 7"/>
          <p:cNvSpPr txBox="1"/>
          <p:nvPr/>
        </p:nvSpPr>
        <p:spPr>
          <a:xfrm>
            <a:off x="301198" y="6247634"/>
            <a:ext cx="1606023" cy="624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70">
              <a:lnSpc>
                <a:spcPct val="80000"/>
              </a:lnSpc>
            </a:pPr>
            <a:r>
              <a:rPr lang="en-US" sz="2133" i="1" dirty="0">
                <a:solidFill>
                  <a:srgbClr val="008000"/>
                </a:solidFill>
                <a:latin typeface="Calibri"/>
              </a:rPr>
              <a:t>Laboratory Notebooks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34681" y="6247634"/>
            <a:ext cx="2069739" cy="624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70">
              <a:lnSpc>
                <a:spcPct val="80000"/>
              </a:lnSpc>
            </a:pPr>
            <a:r>
              <a:rPr lang="en-US" sz="2133" i="1" dirty="0">
                <a:solidFill>
                  <a:srgbClr val="008000"/>
                </a:solidFill>
                <a:latin typeface="Calibri"/>
              </a:rPr>
              <a:t>Public To Do Lists/Discussion</a:t>
            </a:r>
          </a:p>
        </p:txBody>
      </p:sp>
      <p:pic>
        <p:nvPicPr>
          <p:cNvPr id="19" name="Picture 18" descr="Screen Shot 2019-07-24 at 10.46.1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665" y="4382263"/>
            <a:ext cx="1968057" cy="1832220"/>
          </a:xfrm>
          <a:prstGeom prst="rect">
            <a:avLst/>
          </a:prstGeom>
          <a:effectLst>
            <a:glow rad="101600">
              <a:srgbClr val="008000">
                <a:alpha val="75000"/>
              </a:srgbClr>
            </a:glow>
          </a:effectLst>
        </p:spPr>
      </p:pic>
      <p:pic>
        <p:nvPicPr>
          <p:cNvPr id="20" name="Picture 19" descr="Screen Shot 2019-07-24 at 10.47.2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600" y="4382264"/>
            <a:ext cx="1589957" cy="1832221"/>
          </a:xfrm>
          <a:prstGeom prst="rect">
            <a:avLst/>
          </a:prstGeom>
          <a:effectLst>
            <a:glow rad="101600">
              <a:srgbClr val="008000">
                <a:alpha val="75000"/>
              </a:srgbClr>
            </a:glow>
          </a:effectLst>
        </p:spPr>
      </p:pic>
      <p:sp>
        <p:nvSpPr>
          <p:cNvPr id="21" name="TextBox 20"/>
          <p:cNvSpPr txBox="1"/>
          <p:nvPr/>
        </p:nvSpPr>
        <p:spPr>
          <a:xfrm>
            <a:off x="4202587" y="6325676"/>
            <a:ext cx="137678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70"/>
            <a:r>
              <a:rPr lang="en-US" sz="2133" i="1" dirty="0">
                <a:solidFill>
                  <a:srgbClr val="008000"/>
                </a:solidFill>
                <a:latin typeface="Calibri"/>
              </a:rPr>
              <a:t>Open Data</a:t>
            </a:r>
          </a:p>
        </p:txBody>
      </p:sp>
      <p:pic>
        <p:nvPicPr>
          <p:cNvPr id="22" name="Picture 21" descr="Screen Shot 2019-07-24 at 10.53.11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155" y="4379549"/>
            <a:ext cx="1650540" cy="1834937"/>
          </a:xfrm>
          <a:prstGeom prst="rect">
            <a:avLst/>
          </a:prstGeom>
          <a:effectLst>
            <a:glow rad="101600">
              <a:srgbClr val="008000">
                <a:alpha val="75000"/>
              </a:srgbClr>
            </a:glo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7993" y="4421805"/>
            <a:ext cx="1834393" cy="1792681"/>
          </a:xfrm>
          <a:prstGeom prst="rect">
            <a:avLst/>
          </a:prstGeom>
          <a:effectLst>
            <a:glow rad="101600">
              <a:schemeClr val="accent6">
                <a:alpha val="75000"/>
              </a:schemeClr>
            </a:glow>
          </a:effectLst>
        </p:spPr>
      </p:pic>
      <p:sp>
        <p:nvSpPr>
          <p:cNvPr id="23" name="TextBox 22"/>
          <p:cNvSpPr txBox="1"/>
          <p:nvPr/>
        </p:nvSpPr>
        <p:spPr>
          <a:xfrm>
            <a:off x="10573914" y="6325676"/>
            <a:ext cx="1058303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70"/>
            <a:r>
              <a:rPr lang="en-US" sz="2133" i="1" dirty="0" err="1">
                <a:solidFill>
                  <a:srgbClr val="F79646"/>
                </a:solidFill>
                <a:latin typeface="Calibri"/>
              </a:rPr>
              <a:t>Pharma</a:t>
            </a:r>
            <a:endParaRPr lang="en-US" sz="2133" dirty="0">
              <a:solidFill>
                <a:srgbClr val="F79646"/>
              </a:solidFill>
              <a:latin typeface="Calibri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9970998" y="6551379"/>
            <a:ext cx="504401" cy="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Students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949" y="4421805"/>
            <a:ext cx="1700193" cy="1792681"/>
          </a:xfrm>
          <a:prstGeom prst="rect">
            <a:avLst/>
          </a:prstGeom>
          <a:effectLst>
            <a:glow rad="101600">
              <a:schemeClr val="accent6">
                <a:alpha val="75000"/>
              </a:schemeClr>
            </a:glo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E520F6C-E844-DE42-95C3-275DA05F7A72}"/>
              </a:ext>
            </a:extLst>
          </p:cNvPr>
          <p:cNvSpPr txBox="1"/>
          <p:nvPr/>
        </p:nvSpPr>
        <p:spPr>
          <a:xfrm>
            <a:off x="11601903" y="0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prstClr val="black"/>
                </a:solidFill>
                <a:latin typeface="Arial" charset="0"/>
              </a:rPr>
              <a:t>2/20</a:t>
            </a:r>
          </a:p>
        </p:txBody>
      </p:sp>
    </p:spTree>
    <p:extLst>
      <p:ext uri="{BB962C8B-B14F-4D97-AF65-F5344CB8AC3E}">
        <p14:creationId xmlns:p14="http://schemas.microsoft.com/office/powerpoint/2010/main" val="3749771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219201" y="1447800"/>
            <a:ext cx="246276" cy="400103"/>
          </a:xfrm>
          <a:prstGeom prst="rect">
            <a:avLst/>
          </a:prstGeom>
          <a:noFill/>
        </p:spPr>
        <p:txBody>
          <a:bodyPr wrap="none" lIns="121915" tIns="60957" rIns="121915" bIns="60957" rtlCol="0">
            <a:spAutoFit/>
          </a:bodyPr>
          <a:lstStyle/>
          <a:p>
            <a:pPr marL="0" marR="0" lvl="0" indent="0" algn="l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D0390363-5FD1-CA4B-A27C-A33FA24D33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400" y="3533355"/>
            <a:ext cx="113792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914377"/>
            <a:r>
              <a:rPr lang="en-GB" b="1" dirty="0">
                <a:solidFill>
                  <a:srgbClr val="ED7D31"/>
                </a:solidFill>
                <a:latin typeface="Calibri" panose="020F0502020204030204"/>
              </a:rPr>
              <a:t>UCL</a:t>
            </a:r>
            <a:r>
              <a:rPr lang="en-GB" dirty="0">
                <a:solidFill>
                  <a:srgbClr val="ED7D31"/>
                </a:solidFill>
                <a:latin typeface="Calibri" panose="020F0502020204030204"/>
              </a:rPr>
              <a:t>: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 Ed </a:t>
            </a:r>
            <a:r>
              <a:rPr lang="en-GB" dirty="0" err="1">
                <a:solidFill>
                  <a:prstClr val="black"/>
                </a:solidFill>
                <a:latin typeface="Calibri" panose="020F0502020204030204"/>
              </a:rPr>
              <a:t>Tse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, Tom Knight, </a:t>
            </a:r>
            <a:r>
              <a:rPr lang="en-GB" dirty="0" err="1">
                <a:solidFill>
                  <a:prstClr val="black"/>
                </a:solidFill>
                <a:latin typeface="Calibri" panose="020F0502020204030204"/>
              </a:rPr>
              <a:t>Kangping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 Liu, Jemima Haque, Linda Patio, Robin </a:t>
            </a:r>
            <a:r>
              <a:rPr lang="en-GB" dirty="0" err="1">
                <a:solidFill>
                  <a:prstClr val="black"/>
                </a:solidFill>
                <a:latin typeface="Calibri" panose="020F0502020204030204"/>
              </a:rPr>
              <a:t>Ketteler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GB" b="1" dirty="0">
                <a:solidFill>
                  <a:srgbClr val="F79646"/>
                </a:solidFill>
                <a:latin typeface="Calibri" panose="020F0502020204030204"/>
              </a:rPr>
              <a:t>Chapel Hill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: Tim </a:t>
            </a:r>
            <a:r>
              <a:rPr lang="en-GB" dirty="0" err="1">
                <a:solidFill>
                  <a:prstClr val="black"/>
                </a:solidFill>
                <a:latin typeface="Calibri" panose="020F0502020204030204"/>
              </a:rPr>
              <a:t>Willson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, Nat Moorman, Alex </a:t>
            </a:r>
            <a:r>
              <a:rPr lang="en-GB" dirty="0" err="1">
                <a:solidFill>
                  <a:prstClr val="black"/>
                </a:solidFill>
                <a:latin typeface="Calibri" panose="020F0502020204030204"/>
              </a:rPr>
              <a:t>Tropsha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, Konstantin Popov, Heba Agha, Peter Brown, Anwar Hossain </a:t>
            </a:r>
            <a:r>
              <a:rPr lang="en-GB" b="1" dirty="0">
                <a:solidFill>
                  <a:srgbClr val="F79646"/>
                </a:solidFill>
                <a:latin typeface="Calibri" panose="020F0502020204030204"/>
              </a:rPr>
              <a:t>Toronto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: Cheryl Arrowsmith and team </a:t>
            </a:r>
            <a:r>
              <a:rPr lang="en-GB" b="1" dirty="0">
                <a:solidFill>
                  <a:srgbClr val="F79646"/>
                </a:solidFill>
                <a:latin typeface="Calibri" panose="020F0502020204030204"/>
              </a:rPr>
              <a:t>Diamond/Oxford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: Joseph Newman </a:t>
            </a:r>
            <a:r>
              <a:rPr lang="en-GB" b="1" dirty="0" err="1">
                <a:solidFill>
                  <a:srgbClr val="F79646"/>
                </a:solidFill>
              </a:rPr>
              <a:t>Astex</a:t>
            </a:r>
            <a:r>
              <a:rPr lang="en-GB" dirty="0">
                <a:solidFill>
                  <a:prstClr val="black"/>
                </a:solidFill>
              </a:rPr>
              <a:t>: James Day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0" name="Picture 9" descr="Submission Photo 2 smaller.jpg">
            <a:extLst>
              <a:ext uri="{FF2B5EF4-FFF2-40B4-BE49-F238E27FC236}">
                <a16:creationId xmlns:a16="http://schemas.microsoft.com/office/drawing/2014/main" id="{1C3A1183-6E57-7A42-9AF3-FCB5A5D72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693" y="1044619"/>
            <a:ext cx="2000863" cy="2089084"/>
          </a:xfrm>
          <a:prstGeom prst="rect">
            <a:avLst/>
          </a:prstGeom>
          <a:effectLst>
            <a:glow rad="101600">
              <a:schemeClr val="bg2">
                <a:lumMod val="60000"/>
                <a:lumOff val="40000"/>
                <a:alpha val="75000"/>
              </a:schemeClr>
            </a:glow>
          </a:effectLst>
        </p:spPr>
      </p:pic>
      <p:pic>
        <p:nvPicPr>
          <p:cNvPr id="11" name="Picture 10" descr="Screen Shot 2019-01-15 at 1.53.18 PM.png">
            <a:extLst>
              <a:ext uri="{FF2B5EF4-FFF2-40B4-BE49-F238E27FC236}">
                <a16:creationId xmlns:a16="http://schemas.microsoft.com/office/drawing/2014/main" id="{87DA047A-E3B4-7B49-B2E3-905CCE6CC9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39" y="4856337"/>
            <a:ext cx="3481426" cy="1107727"/>
          </a:xfrm>
          <a:prstGeom prst="rect">
            <a:avLst/>
          </a:prstGeom>
          <a:effectLst/>
        </p:spPr>
      </p:pic>
      <p:sp>
        <p:nvSpPr>
          <p:cNvPr id="12" name="Text Box 3">
            <a:extLst>
              <a:ext uri="{FF2B5EF4-FFF2-40B4-BE49-F238E27FC236}">
                <a16:creationId xmlns:a16="http://schemas.microsoft.com/office/drawing/2014/main" id="{C397AF58-8565-7841-9732-41FE89601C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1751" y="53062"/>
            <a:ext cx="793178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defTabSz="1219140" fontAlgn="base">
              <a:spcBef>
                <a:spcPct val="0"/>
              </a:spcBef>
              <a:spcAft>
                <a:spcPct val="0"/>
              </a:spcAft>
            </a:pPr>
            <a:r>
              <a:rPr lang="en-US" sz="4800" dirty="0">
                <a:solidFill>
                  <a:schemeClr val="accent1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Some Viral People and Funders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D823F98-1BDB-5640-AAB6-F33E65645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033" y="1044619"/>
            <a:ext cx="2339967" cy="2089084"/>
          </a:xfrm>
          <a:prstGeom prst="rect">
            <a:avLst/>
          </a:prstGeom>
          <a:effectLst>
            <a:glow rad="101600">
              <a:schemeClr val="bg2">
                <a:lumMod val="60000"/>
                <a:lumOff val="40000"/>
                <a:alpha val="75000"/>
              </a:schemeClr>
            </a:glow>
          </a:effectLst>
        </p:spPr>
      </p:pic>
      <p:pic>
        <p:nvPicPr>
          <p:cNvPr id="14" name="Picture 4" descr="Structural Genomics Consortium (SGC) - Ximbio">
            <a:extLst>
              <a:ext uri="{FF2B5EF4-FFF2-40B4-BE49-F238E27FC236}">
                <a16:creationId xmlns:a16="http://schemas.microsoft.com/office/drawing/2014/main" id="{6B44C7E4-B03A-8247-86AA-0116B2AD8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040" y="4465828"/>
            <a:ext cx="3987348" cy="188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Participate in the NIH Genetic Testing Registry (GTR)! - COLA">
            <a:extLst>
              <a:ext uri="{FF2B5EF4-FFF2-40B4-BE49-F238E27FC236}">
                <a16:creationId xmlns:a16="http://schemas.microsoft.com/office/drawing/2014/main" id="{CADCA7ED-8D52-6841-8A5D-1D38EB708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565" y="4446296"/>
            <a:ext cx="1927809" cy="1927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253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765C58-794E-ED46-BF7E-FF194ED16FFF}"/>
              </a:ext>
            </a:extLst>
          </p:cNvPr>
          <p:cNvSpPr txBox="1"/>
          <p:nvPr/>
        </p:nvSpPr>
        <p:spPr>
          <a:xfrm>
            <a:off x="2171564" y="2527943"/>
            <a:ext cx="78488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Open </a:t>
            </a:r>
            <a:r>
              <a:rPr lang="en-US" sz="3200" b="1" i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Access</a:t>
            </a:r>
            <a:r>
              <a:rPr lang="en-US" sz="3200" i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mr-IN" sz="3200" i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–</a:t>
            </a:r>
            <a:r>
              <a:rPr lang="en-US" sz="3200" i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to read</a:t>
            </a:r>
          </a:p>
          <a:p>
            <a:pPr algn="ctr"/>
            <a:r>
              <a:rPr lang="en-US" sz="3200" i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Open </a:t>
            </a:r>
            <a:r>
              <a:rPr lang="en-US" sz="3200" b="1" i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Data</a:t>
            </a:r>
            <a:r>
              <a:rPr lang="en-US" sz="3200" i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mr-IN" sz="3200" i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–</a:t>
            </a:r>
            <a:r>
              <a:rPr lang="en-US" sz="3200" i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to re-use</a:t>
            </a:r>
          </a:p>
          <a:p>
            <a:pPr algn="ctr"/>
            <a:r>
              <a:rPr lang="en-US" sz="3200" i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Open </a:t>
            </a:r>
            <a:r>
              <a:rPr lang="en-US" sz="3200" b="1" i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Innovation</a:t>
            </a:r>
            <a:r>
              <a:rPr lang="en-US" sz="3200" i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mr-IN" sz="3200" i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–</a:t>
            </a:r>
            <a:r>
              <a:rPr lang="en-US" sz="3200" i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to </a:t>
            </a:r>
            <a:r>
              <a:rPr lang="mr-IN" sz="3200" i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…</a:t>
            </a:r>
            <a:r>
              <a:rPr lang="en-US" sz="3200" i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what?</a:t>
            </a:r>
          </a:p>
          <a:p>
            <a:pPr algn="ctr"/>
            <a:r>
              <a:rPr lang="en-US" sz="3200" i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Open </a:t>
            </a:r>
            <a:r>
              <a:rPr lang="en-US" sz="3200" b="1" i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Source</a:t>
            </a:r>
            <a:r>
              <a:rPr lang="en-US" sz="3200" i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– all that, and to </a:t>
            </a:r>
            <a:r>
              <a:rPr lang="en-US" sz="3200" b="1" i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participate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F6F94BD8-1E90-684C-925E-37764CC679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6713" y="-49823"/>
            <a:ext cx="379873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defTabSz="609570"/>
            <a:r>
              <a:rPr lang="en-US" sz="4800" dirty="0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Some “</a:t>
            </a:r>
            <a:r>
              <a:rPr lang="en-US" sz="4800" dirty="0" err="1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Open”s</a:t>
            </a:r>
            <a:endParaRPr lang="en-US" sz="4800" dirty="0">
              <a:solidFill>
                <a:srgbClr val="4F81BD"/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0781C8-B3A9-254A-ABBA-BADB56AF8D2B}"/>
              </a:ext>
            </a:extLst>
          </p:cNvPr>
          <p:cNvSpPr txBox="1"/>
          <p:nvPr/>
        </p:nvSpPr>
        <p:spPr>
          <a:xfrm>
            <a:off x="11601903" y="0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prstClr val="black"/>
                </a:solidFill>
                <a:latin typeface="Arial" charset="0"/>
              </a:rPr>
              <a:t>3/20</a:t>
            </a:r>
          </a:p>
        </p:txBody>
      </p:sp>
    </p:spTree>
    <p:extLst>
      <p:ext uri="{BB962C8B-B14F-4D97-AF65-F5344CB8AC3E}">
        <p14:creationId xmlns:p14="http://schemas.microsoft.com/office/powerpoint/2010/main" val="2389652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2243233" y="-73290"/>
            <a:ext cx="7705699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defTabSz="609585">
              <a:defRPr/>
            </a:pPr>
            <a:r>
              <a:rPr lang="en-US" sz="4400" dirty="0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Open Source Malaria, with MMV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9201" y="1447801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prstClr val="white"/>
              </a:solidFill>
              <a:latin typeface="Arial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43339" y="5562679"/>
            <a:ext cx="119053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i="1" dirty="0">
                <a:solidFill>
                  <a:srgbClr val="C0504D"/>
                </a:solidFill>
                <a:latin typeface="Arial" charset="0"/>
              </a:rPr>
              <a:t>Series typically not exhausted - Decision points made to move to another.</a:t>
            </a:r>
          </a:p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i="1" dirty="0">
                <a:solidFill>
                  <a:srgbClr val="C0504D"/>
                </a:solidFill>
                <a:latin typeface="Arial" charset="0"/>
              </a:rPr>
              <a:t>Anyone free to employ OSM infrastructure to explore these, or other, series</a:t>
            </a:r>
          </a:p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i="1" dirty="0">
                <a:solidFill>
                  <a:prstClr val="black"/>
                </a:solidFill>
                <a:latin typeface="Arial" charset="0"/>
                <a:hlinkClick r:id="rId2"/>
              </a:rPr>
              <a:t>www.opensourcemalaria.org</a:t>
            </a:r>
            <a:r>
              <a:rPr lang="en-US" sz="2400" i="1" dirty="0">
                <a:solidFill>
                  <a:prstClr val="black"/>
                </a:solidFill>
                <a:latin typeface="Arial" charset="0"/>
              </a:rPr>
              <a:t>, @O_S_M</a:t>
            </a:r>
          </a:p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b="1" dirty="0">
              <a:solidFill>
                <a:srgbClr val="C0504D">
                  <a:lumMod val="75000"/>
                </a:srgbClr>
              </a:solidFill>
              <a:latin typeface="Arial" charset="0"/>
            </a:endParaRPr>
          </a:p>
        </p:txBody>
      </p:sp>
      <p:pic>
        <p:nvPicPr>
          <p:cNvPr id="2" name="Picture 1" descr="OSM Series Composite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49" y="740701"/>
            <a:ext cx="11633200" cy="492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860FAB-7E28-AB4C-ABB6-614A427501C2}"/>
              </a:ext>
            </a:extLst>
          </p:cNvPr>
          <p:cNvSpPr txBox="1"/>
          <p:nvPr/>
        </p:nvSpPr>
        <p:spPr>
          <a:xfrm>
            <a:off x="11601903" y="0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prstClr val="black"/>
                </a:solidFill>
                <a:latin typeface="Arial" charset="0"/>
              </a:rPr>
              <a:t>4/20</a:t>
            </a:r>
          </a:p>
        </p:txBody>
      </p:sp>
    </p:spTree>
    <p:extLst>
      <p:ext uri="{BB962C8B-B14F-4D97-AF65-F5344CB8AC3E}">
        <p14:creationId xmlns:p14="http://schemas.microsoft.com/office/powerpoint/2010/main" val="2193251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2501047" y="0"/>
            <a:ext cx="7189917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defTabSz="609585">
              <a:defRPr/>
            </a:pPr>
            <a:r>
              <a:rPr lang="en-US" sz="4400" dirty="0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Example of Spontaneous Input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9201" y="127243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prstClr val="white"/>
              </a:solidFill>
              <a:latin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CFA5B2-B66A-FA40-B678-ADA1FF3E5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22" y="1141402"/>
            <a:ext cx="4641729" cy="52219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6F4C3E-3610-EC4F-A436-E73EDD60A2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93" t="18333" r="27604" b="20666"/>
          <a:stretch/>
        </p:blipFill>
        <p:spPr>
          <a:xfrm>
            <a:off x="6096001" y="1141401"/>
            <a:ext cx="5714140" cy="3764475"/>
          </a:xfrm>
          <a:prstGeom prst="rect">
            <a:avLst/>
          </a:prstGeom>
          <a:solidFill>
            <a:schemeClr val="accent6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E4B0A6-8926-8748-9386-9630DFCF3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640" y="3317195"/>
            <a:ext cx="6039011" cy="3206751"/>
          </a:xfrm>
          <a:prstGeom prst="rect">
            <a:avLst/>
          </a:prstGeom>
          <a:solidFill>
            <a:schemeClr val="accent6"/>
          </a:solidFill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AF8F97-9B3A-F742-A29B-46FB24DF0A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789" t="19474" r="17837" b="16666"/>
          <a:stretch/>
        </p:blipFill>
        <p:spPr>
          <a:xfrm>
            <a:off x="6480043" y="2581561"/>
            <a:ext cx="5313224" cy="3844107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0906C49-3773-4243-8193-C8F3DC30B509}"/>
              </a:ext>
            </a:extLst>
          </p:cNvPr>
          <p:cNvSpPr/>
          <p:nvPr/>
        </p:nvSpPr>
        <p:spPr>
          <a:xfrm>
            <a:off x="132160" y="3889192"/>
            <a:ext cx="6197600" cy="1905000"/>
          </a:xfrm>
          <a:prstGeom prst="roundRect">
            <a:avLst/>
          </a:prstGeom>
          <a:solidFill>
            <a:sysClr val="window" lastClr="FFFFFF"/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endParaRPr lang="en-US" sz="2400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2" name="Picture 11" descr="Sulfonamide Comparison.png">
            <a:extLst>
              <a:ext uri="{FF2B5EF4-FFF2-40B4-BE49-F238E27FC236}">
                <a16:creationId xmlns:a16="http://schemas.microsoft.com/office/drawing/2014/main" id="{C6E79974-B831-F64A-8C56-3A44064B4B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361" y="3925711"/>
            <a:ext cx="5616636" cy="17922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A285D6-A6EC-A841-BDCB-AA81402BA4D7}"/>
              </a:ext>
            </a:extLst>
          </p:cNvPr>
          <p:cNvSpPr txBox="1"/>
          <p:nvPr/>
        </p:nvSpPr>
        <p:spPr>
          <a:xfrm>
            <a:off x="11601903" y="0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prstClr val="black"/>
                </a:solidFill>
                <a:latin typeface="Arial" charset="0"/>
              </a:rPr>
              <a:t>5/20</a:t>
            </a:r>
          </a:p>
        </p:txBody>
      </p:sp>
    </p:spTree>
    <p:extLst>
      <p:ext uri="{BB962C8B-B14F-4D97-AF65-F5344CB8AC3E}">
        <p14:creationId xmlns:p14="http://schemas.microsoft.com/office/powerpoint/2010/main" val="299275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789113" y="155149"/>
            <a:ext cx="10613986" cy="615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21915" tIns="60957" rIns="121915" bIns="60957">
            <a:prstTxWarp prst="textNoShape">
              <a:avLst/>
            </a:prstTxWarp>
            <a:spAutoFit/>
          </a:bodyPr>
          <a:lstStyle/>
          <a:p>
            <a:pPr lvl="0" algn="ctr" defTabSz="609555">
              <a:defRPr/>
            </a:pPr>
            <a:r>
              <a:rPr lang="en-US" sz="3200" dirty="0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Open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200" dirty="0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Science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200" dirty="0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Leads to Quality Inputs, Especially from Industry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9201" y="1447800"/>
            <a:ext cx="246276" cy="400103"/>
          </a:xfrm>
          <a:prstGeom prst="rect">
            <a:avLst/>
          </a:prstGeom>
          <a:noFill/>
        </p:spPr>
        <p:txBody>
          <a:bodyPr wrap="none" lIns="121915" tIns="60957" rIns="121915" bIns="60957" rtlCol="0">
            <a:spAutoFit/>
          </a:bodyPr>
          <a:lstStyle/>
          <a:p>
            <a:pPr marL="0" marR="0" lvl="0" indent="0" algn="l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4287" y="836165"/>
            <a:ext cx="10940103" cy="492436"/>
          </a:xfrm>
          <a:prstGeom prst="rect">
            <a:avLst/>
          </a:prstGeom>
          <a:noFill/>
        </p:spPr>
        <p:txBody>
          <a:bodyPr wrap="square" lIns="121915" tIns="60957" rIns="121915" bIns="60957" rtlCol="0">
            <a:spAutoFit/>
          </a:bodyPr>
          <a:lstStyle/>
          <a:p>
            <a:pPr marR="0" lvl="0" algn="ctr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rgbClr val="4F81BD"/>
                </a:solidFill>
                <a:latin typeface="Calibri"/>
              </a:rPr>
              <a:t>W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 rediscover this each time we run a project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67696" y="836165"/>
            <a:ext cx="10735507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863A35B7-DF40-A448-9D80-3EECD16E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87" y="1349987"/>
            <a:ext cx="5339568" cy="468349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B04D8DC-D914-F04B-BA7E-BCF1FC424C7A}"/>
              </a:ext>
            </a:extLst>
          </p:cNvPr>
          <p:cNvSpPr txBox="1"/>
          <p:nvPr/>
        </p:nvSpPr>
        <p:spPr>
          <a:xfrm>
            <a:off x="236833" y="6131290"/>
            <a:ext cx="5754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 i="1" dirty="0">
                <a:solidFill>
                  <a:srgbClr val="000000"/>
                </a:solidFill>
                <a:latin typeface="Arial" charset="0"/>
                <a:ea typeface="ＭＳ Ｐゴシック"/>
              </a:rPr>
              <a:t>J. Med. Chem.</a:t>
            </a:r>
            <a:r>
              <a:rPr lang="en-GB" sz="1200" dirty="0">
                <a:solidFill>
                  <a:srgbClr val="000000"/>
                </a:solidFill>
                <a:latin typeface="Arial" charset="0"/>
                <a:ea typeface="ＭＳ Ｐゴシック"/>
              </a:rPr>
              <a:t> </a:t>
            </a:r>
            <a:r>
              <a:rPr lang="en-GB" sz="1200" b="1" dirty="0">
                <a:solidFill>
                  <a:srgbClr val="000000"/>
                </a:solidFill>
                <a:latin typeface="Arial" charset="0"/>
                <a:ea typeface="ＭＳ Ｐゴシック"/>
              </a:rPr>
              <a:t>2021</a:t>
            </a:r>
            <a:r>
              <a:rPr lang="en-GB" sz="1200" dirty="0">
                <a:solidFill>
                  <a:srgbClr val="000000"/>
                </a:solidFill>
                <a:latin typeface="Arial" charset="0"/>
                <a:ea typeface="ＭＳ Ｐゴシック"/>
              </a:rPr>
              <a:t>, </a:t>
            </a:r>
            <a:r>
              <a:rPr lang="en-GB" sz="1200" i="1" dirty="0">
                <a:solidFill>
                  <a:srgbClr val="000000"/>
                </a:solidFill>
                <a:latin typeface="Arial" charset="0"/>
                <a:ea typeface="ＭＳ Ｐゴシック"/>
              </a:rPr>
              <a:t>64</a:t>
            </a:r>
            <a:r>
              <a:rPr lang="en-GB" sz="1200" dirty="0">
                <a:solidFill>
                  <a:srgbClr val="000000"/>
                </a:solidFill>
                <a:latin typeface="Arial" charset="0"/>
                <a:ea typeface="ＭＳ Ｐゴシック"/>
              </a:rPr>
              <a:t>, 16450-16463. DOI: 10.1021/acs.jmedchem.1c00313</a:t>
            </a:r>
            <a:endParaRPr lang="en-US" sz="1200" dirty="0">
              <a:solidFill>
                <a:srgbClr val="000000"/>
              </a:solidFill>
              <a:latin typeface="Arial" charset="0"/>
              <a:ea typeface="ＭＳ Ｐゴシック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67BABFC-A8AF-754C-8EBC-D01935D6D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990" y="1420582"/>
            <a:ext cx="1702230" cy="1270416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E8BF61-9E68-D74A-ABDE-07CD8C37BC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839"/>
          <a:stretch/>
        </p:blipFill>
        <p:spPr>
          <a:xfrm>
            <a:off x="6350926" y="2756468"/>
            <a:ext cx="5594013" cy="347037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1" name="Picture 10" descr="OSDD_Malaria_Logo_Final.jpg">
            <a:extLst>
              <a:ext uri="{FF2B5EF4-FFF2-40B4-BE49-F238E27FC236}">
                <a16:creationId xmlns:a16="http://schemas.microsoft.com/office/drawing/2014/main" id="{852DCC5A-5813-D949-8718-E0B6AC6637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666" y="1420582"/>
            <a:ext cx="1286719" cy="1286096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917954-3E27-2546-9FFE-8F1DD62119FE}"/>
              </a:ext>
            </a:extLst>
          </p:cNvPr>
          <p:cNvSpPr txBox="1"/>
          <p:nvPr/>
        </p:nvSpPr>
        <p:spPr>
          <a:xfrm>
            <a:off x="11601903" y="0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prstClr val="black"/>
                </a:solidFill>
                <a:latin typeface="Arial" charset="0"/>
              </a:rPr>
              <a:t>6/20</a:t>
            </a:r>
          </a:p>
        </p:txBody>
      </p:sp>
    </p:spTree>
    <p:extLst>
      <p:ext uri="{BB962C8B-B14F-4D97-AF65-F5344CB8AC3E}">
        <p14:creationId xmlns:p14="http://schemas.microsoft.com/office/powerpoint/2010/main" val="2861527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219201" y="1447801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prstClr val="white"/>
              </a:solidFill>
              <a:latin typeface="Arial" charset="0"/>
            </a:endParaRPr>
          </a:p>
        </p:txBody>
      </p:sp>
      <p:pic>
        <p:nvPicPr>
          <p:cNvPr id="3" name="Picture 2" descr="Screen Shot 2020-11-11 at 10.31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2723"/>
            <a:ext cx="12192000" cy="2951239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2" name="Picture 1" descr="Screen Shot 2020-11-11 at 10.31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1124744"/>
            <a:ext cx="3685253" cy="5253203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4" name="Picture 3" descr="Screen Shot 2020-11-11 at 10.32.2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39" y="3879168"/>
            <a:ext cx="10320469" cy="2978832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3B9ECA-C0CF-064E-8DDC-7EFE50F46471}"/>
              </a:ext>
            </a:extLst>
          </p:cNvPr>
          <p:cNvSpPr txBox="1"/>
          <p:nvPr/>
        </p:nvSpPr>
        <p:spPr>
          <a:xfrm>
            <a:off x="11614429" y="0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prstClr val="black"/>
                </a:solidFill>
                <a:latin typeface="Arial" charset="0"/>
              </a:rPr>
              <a:t>7/20</a:t>
            </a: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E5C0E530-46A7-9342-9A27-E8B814BB4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4160" y="155149"/>
            <a:ext cx="3283902" cy="615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21915" tIns="60957" rIns="121915" bIns="60957">
            <a:prstTxWarp prst="textNoShape">
              <a:avLst/>
            </a:prstTxWarp>
            <a:spAutoFit/>
          </a:bodyPr>
          <a:lstStyle/>
          <a:p>
            <a:pPr lvl="0" algn="ctr" defTabSz="609555">
              <a:defRPr/>
            </a:pPr>
            <a:r>
              <a:rPr lang="en-US" sz="3200" dirty="0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Publish As Normal</a:t>
            </a:r>
          </a:p>
        </p:txBody>
      </p:sp>
    </p:spTree>
    <p:extLst>
      <p:ext uri="{BB962C8B-B14F-4D97-AF65-F5344CB8AC3E}">
        <p14:creationId xmlns:p14="http://schemas.microsoft.com/office/powerpoint/2010/main" val="161232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 descr="A picture containing logo&#10;&#10;Description automatically generated">
            <a:extLst>
              <a:ext uri="{FF2B5EF4-FFF2-40B4-BE49-F238E27FC236}">
                <a16:creationId xmlns:a16="http://schemas.microsoft.com/office/drawing/2014/main" id="{AE308C78-DE04-E24C-AD19-95D24B7C2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446" y="4949739"/>
            <a:ext cx="1292583" cy="6764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94C4E0-414A-D049-81B6-57A8EFCC056F}"/>
              </a:ext>
            </a:extLst>
          </p:cNvPr>
          <p:cNvSpPr txBox="1"/>
          <p:nvPr/>
        </p:nvSpPr>
        <p:spPr>
          <a:xfrm>
            <a:off x="4015725" y="4136232"/>
            <a:ext cx="756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CORE</a:t>
            </a:r>
          </a:p>
        </p:txBody>
      </p:sp>
      <p:pic>
        <p:nvPicPr>
          <p:cNvPr id="15" name="Content Placeholder 10" descr="A picture containing light&#10;&#10;Description automatically generated">
            <a:extLst>
              <a:ext uri="{FF2B5EF4-FFF2-40B4-BE49-F238E27FC236}">
                <a16:creationId xmlns:a16="http://schemas.microsoft.com/office/drawing/2014/main" id="{05C1A6EA-AF3E-AD4A-B695-5EA712C0E6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25" t="6026" r="15681" b="13418"/>
          <a:stretch/>
        </p:blipFill>
        <p:spPr>
          <a:xfrm>
            <a:off x="257061" y="2277272"/>
            <a:ext cx="3599832" cy="33794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CD3F29A-A25D-E642-A24C-48C0086DC71E}"/>
              </a:ext>
            </a:extLst>
          </p:cNvPr>
          <p:cNvSpPr txBox="1"/>
          <p:nvPr/>
        </p:nvSpPr>
        <p:spPr>
          <a:xfrm>
            <a:off x="-22958" y="5256593"/>
            <a:ext cx="41125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MurC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mr-IN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Mangal" panose="02040503050203030202" pitchFamily="18" charset="0"/>
              </a:rPr>
              <a:t>–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AZ inhibitor, Sept 2020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580580-91F3-0543-BCF6-5DA829764B18}"/>
              </a:ext>
            </a:extLst>
          </p:cNvPr>
          <p:cNvSpPr txBox="1"/>
          <p:nvPr/>
        </p:nvSpPr>
        <p:spPr>
          <a:xfrm>
            <a:off x="1007435" y="5857101"/>
            <a:ext cx="10909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i="1" dirty="0">
                <a:solidFill>
                  <a:srgbClr val="C00000"/>
                </a:solidFill>
                <a:latin typeface="Calibri"/>
              </a:rPr>
              <a:t>New: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Three new small molecules inhibiting more than one </a:t>
            </a:r>
            <a:r>
              <a:rPr kumimoji="0" 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mur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ligase.</a:t>
            </a:r>
          </a:p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”multi-targeting” means emergence of  resistance is less likely.</a:t>
            </a:r>
          </a:p>
        </p:txBody>
      </p:sp>
      <p:pic>
        <p:nvPicPr>
          <p:cNvPr id="27" name="Picture 8">
            <a:extLst>
              <a:ext uri="{FF2B5EF4-FFF2-40B4-BE49-F238E27FC236}">
                <a16:creationId xmlns:a16="http://schemas.microsoft.com/office/drawing/2014/main" id="{C5C112DD-58AD-8D4B-AEF9-30F750BD0F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3" t="11111" r="4708" b="11899"/>
          <a:stretch/>
        </p:blipFill>
        <p:spPr bwMode="auto">
          <a:xfrm>
            <a:off x="5434251" y="4206978"/>
            <a:ext cx="1332100" cy="466895"/>
          </a:xfrm>
          <a:prstGeom prst="rect">
            <a:avLst/>
          </a:prstGeom>
          <a:solidFill>
            <a:sysClr val="window" lastClr="FFFFFF"/>
          </a:solidFill>
          <a:ln>
            <a:solidFill>
              <a:sysClr val="windowText" lastClr="000000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A37DF0D-B6FF-D04E-9638-E8583F54A388}"/>
              </a:ext>
            </a:extLst>
          </p:cNvPr>
          <p:cNvSpPr txBox="1"/>
          <p:nvPr/>
        </p:nvSpPr>
        <p:spPr>
          <a:xfrm>
            <a:off x="5507671" y="4639129"/>
            <a:ext cx="1085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YNTHESIS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0" name="Picture 29" descr="Logo, company name&#10;&#10;Description automatically generated">
            <a:extLst>
              <a:ext uri="{FF2B5EF4-FFF2-40B4-BE49-F238E27FC236}">
                <a16:creationId xmlns:a16="http://schemas.microsoft.com/office/drawing/2014/main" id="{7F7EAAED-2496-EB4C-8A86-B48046AFC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088" y="4654728"/>
            <a:ext cx="890373" cy="890373"/>
          </a:xfrm>
          <a:prstGeom prst="rect">
            <a:avLst/>
          </a:prstGeom>
        </p:spPr>
      </p:pic>
      <p:pic>
        <p:nvPicPr>
          <p:cNvPr id="32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0E7B12D-D531-854C-ADF6-25F08E0C2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9224" y="4974170"/>
            <a:ext cx="1362152" cy="40011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D3B40D0-52C6-1347-817E-6D725F8E19C9}"/>
              </a:ext>
            </a:extLst>
          </p:cNvPr>
          <p:cNvSpPr txBox="1"/>
          <p:nvPr/>
        </p:nvSpPr>
        <p:spPr>
          <a:xfrm>
            <a:off x="3973303" y="5341689"/>
            <a:ext cx="1374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NZYMOLOGY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878931-AA70-E24E-B0A2-FD5CBC1E2379}"/>
              </a:ext>
            </a:extLst>
          </p:cNvPr>
          <p:cNvSpPr txBox="1"/>
          <p:nvPr/>
        </p:nvSpPr>
        <p:spPr>
          <a:xfrm>
            <a:off x="5416269" y="5336371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RAGMENTS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4E4B63-8227-9040-B4DC-9C78B7C9B522}"/>
              </a:ext>
            </a:extLst>
          </p:cNvPr>
          <p:cNvSpPr txBox="1"/>
          <p:nvPr/>
        </p:nvSpPr>
        <p:spPr>
          <a:xfrm>
            <a:off x="7060515" y="4092865"/>
            <a:ext cx="1348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 BONO</a:t>
            </a:r>
          </a:p>
        </p:txBody>
      </p:sp>
      <p:pic>
        <p:nvPicPr>
          <p:cNvPr id="39" name="Picture 38" descr="Logo&#10;&#10;Description automatically generated">
            <a:extLst>
              <a:ext uri="{FF2B5EF4-FFF2-40B4-BE49-F238E27FC236}">
                <a16:creationId xmlns:a16="http://schemas.microsoft.com/office/drawing/2014/main" id="{B2197E95-EA24-D14E-AAD7-AAAA5B333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5401" y="4388600"/>
            <a:ext cx="1512096" cy="40977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66D4E00-7A64-894F-9483-99516B71B322}"/>
              </a:ext>
            </a:extLst>
          </p:cNvPr>
          <p:cNvSpPr txBox="1"/>
          <p:nvPr/>
        </p:nvSpPr>
        <p:spPr>
          <a:xfrm>
            <a:off x="7039682" y="4785020"/>
            <a:ext cx="1899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SAMPLES/EXPERTISE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4" name="Picture 43" descr="Diagram&#10;&#10;Description automatically generated">
            <a:extLst>
              <a:ext uri="{FF2B5EF4-FFF2-40B4-BE49-F238E27FC236}">
                <a16:creationId xmlns:a16="http://schemas.microsoft.com/office/drawing/2014/main" id="{6C861A7E-A2A2-8F45-B3C5-40782478E0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9777" y="4083062"/>
            <a:ext cx="1512097" cy="77495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51C23A3-D2C9-7E4E-BF9E-2082C0A19014}"/>
              </a:ext>
            </a:extLst>
          </p:cNvPr>
          <p:cNvSpPr txBox="1"/>
          <p:nvPr/>
        </p:nvSpPr>
        <p:spPr>
          <a:xfrm>
            <a:off x="8916546" y="4785020"/>
            <a:ext cx="1486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CRYSTAL TRIALS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7" name="Picture 4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23F7523-EEAE-3449-BC13-1D5345B7AB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6392" y="5122552"/>
            <a:ext cx="1798864" cy="33082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A6B6C7D-C932-D54C-9980-DC3D8E1C8E8D}"/>
              </a:ext>
            </a:extLst>
          </p:cNvPr>
          <p:cNvSpPr txBox="1"/>
          <p:nvPr/>
        </p:nvSpPr>
        <p:spPr>
          <a:xfrm>
            <a:off x="8789397" y="5396879"/>
            <a:ext cx="1672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92 NEW SAMPLES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D420424-6378-CA40-9C26-DF9DA33F63A6}"/>
              </a:ext>
            </a:extLst>
          </p:cNvPr>
          <p:cNvSpPr txBox="1"/>
          <p:nvPr/>
        </p:nvSpPr>
        <p:spPr>
          <a:xfrm>
            <a:off x="7576663" y="5396879"/>
            <a:ext cx="696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AI/ML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4" name="Picture 12" descr="Northeastern University - Wikipedia">
            <a:extLst>
              <a:ext uri="{FF2B5EF4-FFF2-40B4-BE49-F238E27FC236}">
                <a16:creationId xmlns:a16="http://schemas.microsoft.com/office/drawing/2014/main" id="{89164281-8A8F-F04B-84B4-D6309B11E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007" y="4254529"/>
            <a:ext cx="603484" cy="6034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307339C-983B-EB4F-91E2-BDC3A9DDC958}"/>
              </a:ext>
            </a:extLst>
          </p:cNvPr>
          <p:cNvSpPr txBox="1"/>
          <p:nvPr/>
        </p:nvSpPr>
        <p:spPr>
          <a:xfrm>
            <a:off x="10746688" y="4785020"/>
            <a:ext cx="1050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EXPERTISE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F8E3230-0A85-EB4B-914B-0A4C1F6999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64009" y="5073596"/>
            <a:ext cx="857483" cy="4287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CD181580-9780-5D49-933B-A652A91CEF53}"/>
              </a:ext>
            </a:extLst>
          </p:cNvPr>
          <p:cNvSpPr txBox="1"/>
          <p:nvPr/>
        </p:nvSpPr>
        <p:spPr>
          <a:xfrm>
            <a:off x="10621444" y="5396879"/>
            <a:ext cx="1336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INFORMATICS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E3731DB-FC7C-1F4C-B53F-469790DD8391}"/>
              </a:ext>
            </a:extLst>
          </p:cNvPr>
          <p:cNvSpPr/>
          <p:nvPr/>
        </p:nvSpPr>
        <p:spPr>
          <a:xfrm>
            <a:off x="3967231" y="4061211"/>
            <a:ext cx="2993207" cy="1644493"/>
          </a:xfrm>
          <a:prstGeom prst="roundRect">
            <a:avLst>
              <a:gd name="adj" fmla="val 10623"/>
            </a:avLst>
          </a:prstGeom>
          <a:noFill/>
          <a:ln w="63500" cmpd="dbl">
            <a:solidFill>
              <a:schemeClr val="accent6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993206"/>
                      <a:gd name="connsiteY0" fmla="*/ 174694 h 1644493"/>
                      <a:gd name="connsiteX1" fmla="*/ 174694 w 2993206"/>
                      <a:gd name="connsiteY1" fmla="*/ 0 h 1644493"/>
                      <a:gd name="connsiteX2" fmla="*/ 756334 w 2993206"/>
                      <a:gd name="connsiteY2" fmla="*/ 0 h 1644493"/>
                      <a:gd name="connsiteX3" fmla="*/ 1258659 w 2993206"/>
                      <a:gd name="connsiteY3" fmla="*/ 0 h 1644493"/>
                      <a:gd name="connsiteX4" fmla="*/ 1734547 w 2993206"/>
                      <a:gd name="connsiteY4" fmla="*/ 0 h 1644493"/>
                      <a:gd name="connsiteX5" fmla="*/ 2289748 w 2993206"/>
                      <a:gd name="connsiteY5" fmla="*/ 0 h 1644493"/>
                      <a:gd name="connsiteX6" fmla="*/ 2818512 w 2993206"/>
                      <a:gd name="connsiteY6" fmla="*/ 0 h 1644493"/>
                      <a:gd name="connsiteX7" fmla="*/ 2993206 w 2993206"/>
                      <a:gd name="connsiteY7" fmla="*/ 174694 h 1644493"/>
                      <a:gd name="connsiteX8" fmla="*/ 2993206 w 2993206"/>
                      <a:gd name="connsiteY8" fmla="*/ 606396 h 1644493"/>
                      <a:gd name="connsiteX9" fmla="*/ 2993206 w 2993206"/>
                      <a:gd name="connsiteY9" fmla="*/ 999244 h 1644493"/>
                      <a:gd name="connsiteX10" fmla="*/ 2993206 w 2993206"/>
                      <a:gd name="connsiteY10" fmla="*/ 1469799 h 1644493"/>
                      <a:gd name="connsiteX11" fmla="*/ 2818512 w 2993206"/>
                      <a:gd name="connsiteY11" fmla="*/ 1644493 h 1644493"/>
                      <a:gd name="connsiteX12" fmla="*/ 2369063 w 2993206"/>
                      <a:gd name="connsiteY12" fmla="*/ 1644493 h 1644493"/>
                      <a:gd name="connsiteX13" fmla="*/ 1787423 w 2993206"/>
                      <a:gd name="connsiteY13" fmla="*/ 1644493 h 1644493"/>
                      <a:gd name="connsiteX14" fmla="*/ 1311536 w 2993206"/>
                      <a:gd name="connsiteY14" fmla="*/ 1644493 h 1644493"/>
                      <a:gd name="connsiteX15" fmla="*/ 782772 w 2993206"/>
                      <a:gd name="connsiteY15" fmla="*/ 1644493 h 1644493"/>
                      <a:gd name="connsiteX16" fmla="*/ 174694 w 2993206"/>
                      <a:gd name="connsiteY16" fmla="*/ 1644493 h 1644493"/>
                      <a:gd name="connsiteX17" fmla="*/ 0 w 2993206"/>
                      <a:gd name="connsiteY17" fmla="*/ 1469799 h 1644493"/>
                      <a:gd name="connsiteX18" fmla="*/ 0 w 2993206"/>
                      <a:gd name="connsiteY18" fmla="*/ 1076950 h 1644493"/>
                      <a:gd name="connsiteX19" fmla="*/ 0 w 2993206"/>
                      <a:gd name="connsiteY19" fmla="*/ 619347 h 1644493"/>
                      <a:gd name="connsiteX20" fmla="*/ 0 w 2993206"/>
                      <a:gd name="connsiteY20" fmla="*/ 174694 h 1644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993206" h="1644493" extrusionOk="0">
                        <a:moveTo>
                          <a:pt x="0" y="174694"/>
                        </a:moveTo>
                        <a:cubicBezTo>
                          <a:pt x="-14922" y="69009"/>
                          <a:pt x="64148" y="5279"/>
                          <a:pt x="174694" y="0"/>
                        </a:cubicBezTo>
                        <a:cubicBezTo>
                          <a:pt x="406490" y="-17705"/>
                          <a:pt x="524141" y="44789"/>
                          <a:pt x="756334" y="0"/>
                        </a:cubicBezTo>
                        <a:cubicBezTo>
                          <a:pt x="988527" y="-44789"/>
                          <a:pt x="1032110" y="40157"/>
                          <a:pt x="1258659" y="0"/>
                        </a:cubicBezTo>
                        <a:cubicBezTo>
                          <a:pt x="1485209" y="-40157"/>
                          <a:pt x="1621628" y="7318"/>
                          <a:pt x="1734547" y="0"/>
                        </a:cubicBezTo>
                        <a:cubicBezTo>
                          <a:pt x="1847466" y="-7318"/>
                          <a:pt x="2072296" y="54076"/>
                          <a:pt x="2289748" y="0"/>
                        </a:cubicBezTo>
                        <a:cubicBezTo>
                          <a:pt x="2507200" y="-54076"/>
                          <a:pt x="2588980" y="62670"/>
                          <a:pt x="2818512" y="0"/>
                        </a:cubicBezTo>
                        <a:cubicBezTo>
                          <a:pt x="2925343" y="-16843"/>
                          <a:pt x="2981489" y="88510"/>
                          <a:pt x="2993206" y="174694"/>
                        </a:cubicBezTo>
                        <a:cubicBezTo>
                          <a:pt x="3016336" y="336445"/>
                          <a:pt x="2953051" y="403517"/>
                          <a:pt x="2993206" y="606396"/>
                        </a:cubicBezTo>
                        <a:cubicBezTo>
                          <a:pt x="3033361" y="809275"/>
                          <a:pt x="2954651" y="848521"/>
                          <a:pt x="2993206" y="999244"/>
                        </a:cubicBezTo>
                        <a:cubicBezTo>
                          <a:pt x="3031761" y="1149967"/>
                          <a:pt x="2951074" y="1242161"/>
                          <a:pt x="2993206" y="1469799"/>
                        </a:cubicBezTo>
                        <a:cubicBezTo>
                          <a:pt x="3003662" y="1581845"/>
                          <a:pt x="2916142" y="1656394"/>
                          <a:pt x="2818512" y="1644493"/>
                        </a:cubicBezTo>
                        <a:cubicBezTo>
                          <a:pt x="2686472" y="1661599"/>
                          <a:pt x="2544061" y="1617012"/>
                          <a:pt x="2369063" y="1644493"/>
                        </a:cubicBezTo>
                        <a:cubicBezTo>
                          <a:pt x="2194065" y="1671974"/>
                          <a:pt x="2031466" y="1592593"/>
                          <a:pt x="1787423" y="1644493"/>
                        </a:cubicBezTo>
                        <a:cubicBezTo>
                          <a:pt x="1543380" y="1696393"/>
                          <a:pt x="1526307" y="1623108"/>
                          <a:pt x="1311536" y="1644493"/>
                        </a:cubicBezTo>
                        <a:cubicBezTo>
                          <a:pt x="1096765" y="1665878"/>
                          <a:pt x="1013945" y="1634518"/>
                          <a:pt x="782772" y="1644493"/>
                        </a:cubicBezTo>
                        <a:cubicBezTo>
                          <a:pt x="551599" y="1654468"/>
                          <a:pt x="443679" y="1626881"/>
                          <a:pt x="174694" y="1644493"/>
                        </a:cubicBezTo>
                        <a:cubicBezTo>
                          <a:pt x="77162" y="1641332"/>
                          <a:pt x="12073" y="1563827"/>
                          <a:pt x="0" y="1469799"/>
                        </a:cubicBezTo>
                        <a:cubicBezTo>
                          <a:pt x="-21251" y="1363410"/>
                          <a:pt x="19268" y="1222531"/>
                          <a:pt x="0" y="1076950"/>
                        </a:cubicBezTo>
                        <a:cubicBezTo>
                          <a:pt x="-19268" y="931369"/>
                          <a:pt x="45863" y="796625"/>
                          <a:pt x="0" y="619347"/>
                        </a:cubicBezTo>
                        <a:cubicBezTo>
                          <a:pt x="-45863" y="442069"/>
                          <a:pt x="37168" y="263677"/>
                          <a:pt x="0" y="17469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15D36FFC-F9E3-144F-97C1-452D5D169761}"/>
              </a:ext>
            </a:extLst>
          </p:cNvPr>
          <p:cNvSpPr/>
          <p:nvPr/>
        </p:nvSpPr>
        <p:spPr>
          <a:xfrm>
            <a:off x="7060516" y="4035765"/>
            <a:ext cx="5036749" cy="1669939"/>
          </a:xfrm>
          <a:prstGeom prst="roundRect">
            <a:avLst>
              <a:gd name="adj" fmla="val 10623"/>
            </a:avLst>
          </a:prstGeom>
          <a:noFill/>
          <a:ln w="63500" cmpd="dbl">
            <a:solidFill>
              <a:srgbClr val="00B05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993206"/>
                      <a:gd name="connsiteY0" fmla="*/ 174694 h 1644493"/>
                      <a:gd name="connsiteX1" fmla="*/ 174694 w 2993206"/>
                      <a:gd name="connsiteY1" fmla="*/ 0 h 1644493"/>
                      <a:gd name="connsiteX2" fmla="*/ 756334 w 2993206"/>
                      <a:gd name="connsiteY2" fmla="*/ 0 h 1644493"/>
                      <a:gd name="connsiteX3" fmla="*/ 1258659 w 2993206"/>
                      <a:gd name="connsiteY3" fmla="*/ 0 h 1644493"/>
                      <a:gd name="connsiteX4" fmla="*/ 1734547 w 2993206"/>
                      <a:gd name="connsiteY4" fmla="*/ 0 h 1644493"/>
                      <a:gd name="connsiteX5" fmla="*/ 2289748 w 2993206"/>
                      <a:gd name="connsiteY5" fmla="*/ 0 h 1644493"/>
                      <a:gd name="connsiteX6" fmla="*/ 2818512 w 2993206"/>
                      <a:gd name="connsiteY6" fmla="*/ 0 h 1644493"/>
                      <a:gd name="connsiteX7" fmla="*/ 2993206 w 2993206"/>
                      <a:gd name="connsiteY7" fmla="*/ 174694 h 1644493"/>
                      <a:gd name="connsiteX8" fmla="*/ 2993206 w 2993206"/>
                      <a:gd name="connsiteY8" fmla="*/ 606396 h 1644493"/>
                      <a:gd name="connsiteX9" fmla="*/ 2993206 w 2993206"/>
                      <a:gd name="connsiteY9" fmla="*/ 999244 h 1644493"/>
                      <a:gd name="connsiteX10" fmla="*/ 2993206 w 2993206"/>
                      <a:gd name="connsiteY10" fmla="*/ 1469799 h 1644493"/>
                      <a:gd name="connsiteX11" fmla="*/ 2818512 w 2993206"/>
                      <a:gd name="connsiteY11" fmla="*/ 1644493 h 1644493"/>
                      <a:gd name="connsiteX12" fmla="*/ 2369063 w 2993206"/>
                      <a:gd name="connsiteY12" fmla="*/ 1644493 h 1644493"/>
                      <a:gd name="connsiteX13" fmla="*/ 1787423 w 2993206"/>
                      <a:gd name="connsiteY13" fmla="*/ 1644493 h 1644493"/>
                      <a:gd name="connsiteX14" fmla="*/ 1311536 w 2993206"/>
                      <a:gd name="connsiteY14" fmla="*/ 1644493 h 1644493"/>
                      <a:gd name="connsiteX15" fmla="*/ 782772 w 2993206"/>
                      <a:gd name="connsiteY15" fmla="*/ 1644493 h 1644493"/>
                      <a:gd name="connsiteX16" fmla="*/ 174694 w 2993206"/>
                      <a:gd name="connsiteY16" fmla="*/ 1644493 h 1644493"/>
                      <a:gd name="connsiteX17" fmla="*/ 0 w 2993206"/>
                      <a:gd name="connsiteY17" fmla="*/ 1469799 h 1644493"/>
                      <a:gd name="connsiteX18" fmla="*/ 0 w 2993206"/>
                      <a:gd name="connsiteY18" fmla="*/ 1076950 h 1644493"/>
                      <a:gd name="connsiteX19" fmla="*/ 0 w 2993206"/>
                      <a:gd name="connsiteY19" fmla="*/ 619347 h 1644493"/>
                      <a:gd name="connsiteX20" fmla="*/ 0 w 2993206"/>
                      <a:gd name="connsiteY20" fmla="*/ 174694 h 1644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993206" h="1644493" extrusionOk="0">
                        <a:moveTo>
                          <a:pt x="0" y="174694"/>
                        </a:moveTo>
                        <a:cubicBezTo>
                          <a:pt x="-14922" y="69009"/>
                          <a:pt x="64148" y="5279"/>
                          <a:pt x="174694" y="0"/>
                        </a:cubicBezTo>
                        <a:cubicBezTo>
                          <a:pt x="406490" y="-17705"/>
                          <a:pt x="524141" y="44789"/>
                          <a:pt x="756334" y="0"/>
                        </a:cubicBezTo>
                        <a:cubicBezTo>
                          <a:pt x="988527" y="-44789"/>
                          <a:pt x="1032110" y="40157"/>
                          <a:pt x="1258659" y="0"/>
                        </a:cubicBezTo>
                        <a:cubicBezTo>
                          <a:pt x="1485209" y="-40157"/>
                          <a:pt x="1621628" y="7318"/>
                          <a:pt x="1734547" y="0"/>
                        </a:cubicBezTo>
                        <a:cubicBezTo>
                          <a:pt x="1847466" y="-7318"/>
                          <a:pt x="2072296" y="54076"/>
                          <a:pt x="2289748" y="0"/>
                        </a:cubicBezTo>
                        <a:cubicBezTo>
                          <a:pt x="2507200" y="-54076"/>
                          <a:pt x="2588980" y="62670"/>
                          <a:pt x="2818512" y="0"/>
                        </a:cubicBezTo>
                        <a:cubicBezTo>
                          <a:pt x="2925343" y="-16843"/>
                          <a:pt x="2981489" y="88510"/>
                          <a:pt x="2993206" y="174694"/>
                        </a:cubicBezTo>
                        <a:cubicBezTo>
                          <a:pt x="3016336" y="336445"/>
                          <a:pt x="2953051" y="403517"/>
                          <a:pt x="2993206" y="606396"/>
                        </a:cubicBezTo>
                        <a:cubicBezTo>
                          <a:pt x="3033361" y="809275"/>
                          <a:pt x="2954651" y="848521"/>
                          <a:pt x="2993206" y="999244"/>
                        </a:cubicBezTo>
                        <a:cubicBezTo>
                          <a:pt x="3031761" y="1149967"/>
                          <a:pt x="2951074" y="1242161"/>
                          <a:pt x="2993206" y="1469799"/>
                        </a:cubicBezTo>
                        <a:cubicBezTo>
                          <a:pt x="3003662" y="1581845"/>
                          <a:pt x="2916142" y="1656394"/>
                          <a:pt x="2818512" y="1644493"/>
                        </a:cubicBezTo>
                        <a:cubicBezTo>
                          <a:pt x="2686472" y="1661599"/>
                          <a:pt x="2544061" y="1617012"/>
                          <a:pt x="2369063" y="1644493"/>
                        </a:cubicBezTo>
                        <a:cubicBezTo>
                          <a:pt x="2194065" y="1671974"/>
                          <a:pt x="2031466" y="1592593"/>
                          <a:pt x="1787423" y="1644493"/>
                        </a:cubicBezTo>
                        <a:cubicBezTo>
                          <a:pt x="1543380" y="1696393"/>
                          <a:pt x="1526307" y="1623108"/>
                          <a:pt x="1311536" y="1644493"/>
                        </a:cubicBezTo>
                        <a:cubicBezTo>
                          <a:pt x="1096765" y="1665878"/>
                          <a:pt x="1013945" y="1634518"/>
                          <a:pt x="782772" y="1644493"/>
                        </a:cubicBezTo>
                        <a:cubicBezTo>
                          <a:pt x="551599" y="1654468"/>
                          <a:pt x="443679" y="1626881"/>
                          <a:pt x="174694" y="1644493"/>
                        </a:cubicBezTo>
                        <a:cubicBezTo>
                          <a:pt x="77162" y="1641332"/>
                          <a:pt x="12073" y="1563827"/>
                          <a:pt x="0" y="1469799"/>
                        </a:cubicBezTo>
                        <a:cubicBezTo>
                          <a:pt x="-21251" y="1363410"/>
                          <a:pt x="19268" y="1222531"/>
                          <a:pt x="0" y="1076950"/>
                        </a:cubicBezTo>
                        <a:cubicBezTo>
                          <a:pt x="-19268" y="931369"/>
                          <a:pt x="45863" y="796625"/>
                          <a:pt x="0" y="619347"/>
                        </a:cubicBezTo>
                        <a:cubicBezTo>
                          <a:pt x="-45863" y="442069"/>
                          <a:pt x="37168" y="263677"/>
                          <a:pt x="0" y="17469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861F1594-875C-E645-92D5-3C58649F064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746" y="1246775"/>
            <a:ext cx="3988857" cy="97617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36FE363-97E3-494A-AD9F-9DCEB84988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96055" y="1099165"/>
            <a:ext cx="3364711" cy="145804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6E23901E-6BA2-A143-84AB-69626D1759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36477" y="2590754"/>
            <a:ext cx="2951319" cy="127624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48283C3-6526-934F-A636-2405968AECD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95994" y="2374463"/>
            <a:ext cx="3884516" cy="154291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EAF8B049-D973-A04D-BD86-2D055105BF6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08007" y="1178169"/>
            <a:ext cx="3888384" cy="1035691"/>
          </a:xfrm>
          <a:prstGeom prst="rect">
            <a:avLst/>
          </a:prstGeom>
        </p:spPr>
      </p:pic>
      <p:pic>
        <p:nvPicPr>
          <p:cNvPr id="3074" name="Picture 2" descr="Antibiotic Research UK | Fighting Antibiotic Resistance">
            <a:extLst>
              <a:ext uri="{FF2B5EF4-FFF2-40B4-BE49-F238E27FC236}">
                <a16:creationId xmlns:a16="http://schemas.microsoft.com/office/drawing/2014/main" id="{27CC3872-7204-E649-9A08-CEAE85006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47" y="5721631"/>
            <a:ext cx="1484155" cy="100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 Box 3">
            <a:extLst>
              <a:ext uri="{FF2B5EF4-FFF2-40B4-BE49-F238E27FC236}">
                <a16:creationId xmlns:a16="http://schemas.microsoft.com/office/drawing/2014/main" id="{CA54473A-6D99-7949-9330-55B660F584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5970" y="155149"/>
            <a:ext cx="8160301" cy="615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21915" tIns="60957" rIns="121915" bIns="60957">
            <a:prstTxWarp prst="textNoShape">
              <a:avLst/>
            </a:prstTxWarp>
            <a:spAutoFit/>
          </a:bodyPr>
          <a:lstStyle/>
          <a:p>
            <a:pPr lvl="0" algn="ctr" defTabSz="609555">
              <a:defRPr/>
            </a:pPr>
            <a:r>
              <a:rPr lang="en-US" sz="3200" dirty="0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Open Source Antibiotics – Core Leverages More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0BD6E6-7949-0840-AD33-E378C36E9273}"/>
              </a:ext>
            </a:extLst>
          </p:cNvPr>
          <p:cNvSpPr txBox="1"/>
          <p:nvPr/>
        </p:nvSpPr>
        <p:spPr>
          <a:xfrm>
            <a:off x="11601903" y="0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prstClr val="black"/>
                </a:solidFill>
                <a:latin typeface="Arial" charset="0"/>
              </a:rPr>
              <a:t>8/20</a:t>
            </a:r>
          </a:p>
        </p:txBody>
      </p:sp>
    </p:spTree>
    <p:extLst>
      <p:ext uri="{BB962C8B-B14F-4D97-AF65-F5344CB8AC3E}">
        <p14:creationId xmlns:p14="http://schemas.microsoft.com/office/powerpoint/2010/main" val="1639145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E4E3B4-49C3-8849-AFD3-0546727C5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76" y="1000125"/>
            <a:ext cx="11361491" cy="4029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9242B3-5DF5-A74B-A11F-5CC7E59ACE7D}"/>
              </a:ext>
            </a:extLst>
          </p:cNvPr>
          <p:cNvSpPr txBox="1"/>
          <p:nvPr/>
        </p:nvSpPr>
        <p:spPr>
          <a:xfrm>
            <a:off x="1335098" y="5032359"/>
            <a:ext cx="890089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2000" dirty="0">
                <a:solidFill>
                  <a:prstClr val="black"/>
                </a:solidFill>
                <a:latin typeface="Calibri"/>
              </a:rPr>
              <a:t>“Special Studies Program” at The University of Sydney</a:t>
            </a:r>
          </a:p>
          <a:p>
            <a:pPr algn="ctr" defTabSz="914377"/>
            <a:r>
              <a:rPr lang="en-US" sz="2000" dirty="0">
                <a:solidFill>
                  <a:prstClr val="black"/>
                </a:solidFill>
                <a:latin typeface="Calibri"/>
              </a:rPr>
              <a:t>Ca. 50 students per cohort, about 8 weeks.</a:t>
            </a:r>
          </a:p>
          <a:p>
            <a:pPr algn="ctr" defTabSz="914377"/>
            <a:r>
              <a:rPr lang="en-US" sz="2000" dirty="0">
                <a:solidFill>
                  <a:prstClr val="black"/>
                </a:solidFill>
                <a:latin typeface="Calibri"/>
              </a:rPr>
              <a:t>Supervised by grad students who help with things that are hard in research lab</a:t>
            </a:r>
          </a:p>
          <a:p>
            <a:pPr algn="ctr" defTabSz="914377"/>
            <a:r>
              <a:rPr lang="en-US" sz="2000" dirty="0">
                <a:solidFill>
                  <a:prstClr val="black"/>
                </a:solidFill>
                <a:latin typeface="Calibri"/>
              </a:rPr>
              <a:t>With Alice Motion, Ed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Tse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, Marat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Korsik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, Peter Rutledge</a:t>
            </a:r>
          </a:p>
          <a:p>
            <a:pPr algn="ctr" defTabSz="914377"/>
            <a:r>
              <a:rPr lang="en-US" sz="2000" dirty="0">
                <a:solidFill>
                  <a:prstClr val="black"/>
                </a:solidFill>
                <a:latin typeface="Calibri"/>
              </a:rPr>
              <a:t>(see also Bill Scott’s Distributed Drug Discovery, e.g. </a:t>
            </a:r>
            <a:r>
              <a:rPr lang="en-US" sz="2000" i="1" dirty="0">
                <a:solidFill>
                  <a:prstClr val="black"/>
                </a:solidFill>
                <a:latin typeface="Calibri"/>
              </a:rPr>
              <a:t>ACS Chem. Biol. </a:t>
            </a:r>
            <a:r>
              <a:rPr lang="en-US" sz="2000" b="1" dirty="0">
                <a:solidFill>
                  <a:prstClr val="black"/>
                </a:solidFill>
                <a:latin typeface="Calibri"/>
              </a:rPr>
              <a:t>2020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2000" i="1" dirty="0">
                <a:solidFill>
                  <a:prstClr val="black"/>
                </a:solidFill>
                <a:latin typeface="Calibri"/>
              </a:rPr>
              <a:t>15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, 3187)</a:t>
            </a: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3EFA4BE3-7FD6-124D-9FC6-813AE7E4FF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350" y="155149"/>
            <a:ext cx="7251527" cy="615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21915" tIns="60957" rIns="121915" bIns="60957">
            <a:prstTxWarp prst="textNoShape">
              <a:avLst/>
            </a:prstTxWarp>
            <a:spAutoFit/>
          </a:bodyPr>
          <a:lstStyle/>
          <a:p>
            <a:pPr lvl="0" algn="ctr" defTabSz="609555">
              <a:defRPr/>
            </a:pPr>
            <a:r>
              <a:rPr lang="en-US" sz="3200" dirty="0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Example of Workflow from Breaking Good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86ECF6-39BA-414B-B8EA-D3CF30DFBA44}"/>
              </a:ext>
            </a:extLst>
          </p:cNvPr>
          <p:cNvSpPr txBox="1"/>
          <p:nvPr/>
        </p:nvSpPr>
        <p:spPr>
          <a:xfrm>
            <a:off x="11601903" y="0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prstClr val="black"/>
                </a:solidFill>
                <a:latin typeface="Arial" charset="0"/>
              </a:rPr>
              <a:t>9/20</a:t>
            </a:r>
          </a:p>
        </p:txBody>
      </p:sp>
    </p:spTree>
    <p:extLst>
      <p:ext uri="{BB962C8B-B14F-4D97-AF65-F5344CB8AC3E}">
        <p14:creationId xmlns:p14="http://schemas.microsoft.com/office/powerpoint/2010/main" val="1425590938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Benutzerdefiniertes Design">
  <a:themeElements>
    <a:clrScheme name="Benutzerdefiniert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A5285"/>
      </a:accent1>
      <a:accent2>
        <a:srgbClr val="ED7D31"/>
      </a:accent2>
      <a:accent3>
        <a:srgbClr val="A5C6E6"/>
      </a:accent3>
      <a:accent4>
        <a:srgbClr val="FFC000"/>
      </a:accent4>
      <a:accent5>
        <a:srgbClr val="619ACC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9280</TotalTime>
  <Words>1153</Words>
  <Application>Microsoft Macintosh PowerPoint</Application>
  <PresentationFormat>Widescreen</PresentationFormat>
  <Paragraphs>151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Amasis MT Pro</vt:lpstr>
      <vt:lpstr>Arial</vt:lpstr>
      <vt:lpstr>Calibri</vt:lpstr>
      <vt:lpstr>Roboto Light</vt:lpstr>
      <vt:lpstr>Wingdings</vt:lpstr>
      <vt:lpstr>8_Office Theme</vt:lpstr>
      <vt:lpstr>Default Design</vt:lpstr>
      <vt:lpstr>Office Theme</vt:lpstr>
      <vt:lpstr>6_Office Theme</vt:lpstr>
      <vt:lpstr>10_Office Theme</vt:lpstr>
      <vt:lpstr>Benutzerdefiniertes Design</vt:lpstr>
      <vt:lpstr>7_Office Theme</vt:lpstr>
      <vt:lpstr>9_Office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Todd, Matthew</dc:creator>
  <cp:lastModifiedBy>Todd, Matthew</cp:lastModifiedBy>
  <cp:revision>104</cp:revision>
  <dcterms:created xsi:type="dcterms:W3CDTF">2022-04-06T14:12:24Z</dcterms:created>
  <dcterms:modified xsi:type="dcterms:W3CDTF">2022-09-12T20:11:49Z</dcterms:modified>
</cp:coreProperties>
</file>